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notesMasterIdLst>
    <p:notesMasterId r:id="rId27"/>
  </p:notesMasterIdLst>
  <p:handoutMasterIdLst>
    <p:handoutMasterId r:id="rId28"/>
  </p:handoutMasterIdLst>
  <p:sldIdLst>
    <p:sldId id="259" r:id="rId2"/>
    <p:sldId id="344" r:id="rId3"/>
    <p:sldId id="358" r:id="rId4"/>
    <p:sldId id="345" r:id="rId5"/>
    <p:sldId id="346" r:id="rId6"/>
    <p:sldId id="347" r:id="rId7"/>
    <p:sldId id="348" r:id="rId8"/>
    <p:sldId id="1810" r:id="rId9"/>
    <p:sldId id="1811" r:id="rId10"/>
    <p:sldId id="1812" r:id="rId11"/>
    <p:sldId id="349" r:id="rId12"/>
    <p:sldId id="350" r:id="rId13"/>
    <p:sldId id="357" r:id="rId14"/>
    <p:sldId id="351" r:id="rId15"/>
    <p:sldId id="360" r:id="rId16"/>
    <p:sldId id="361" r:id="rId17"/>
    <p:sldId id="352" r:id="rId18"/>
    <p:sldId id="353" r:id="rId19"/>
    <p:sldId id="354" r:id="rId20"/>
    <p:sldId id="355" r:id="rId21"/>
    <p:sldId id="1813" r:id="rId22"/>
    <p:sldId id="356" r:id="rId23"/>
    <p:sldId id="1814" r:id="rId24"/>
    <p:sldId id="1815" r:id="rId25"/>
    <p:sldId id="359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e meng" initials="jm" lastIdx="0" clrIdx="0">
    <p:extLst>
      <p:ext uri="{19B8F6BF-5375-455C-9EA6-DF929625EA0E}">
        <p15:presenceInfo xmlns:p15="http://schemas.microsoft.com/office/powerpoint/2012/main" userId="3425cf9e794508a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FB1D8"/>
    <a:srgbClr val="3F6E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8" autoAdjust="0"/>
    <p:restoredTop sz="89139" autoAdjust="0"/>
  </p:normalViewPr>
  <p:slideViewPr>
    <p:cSldViewPr snapToGrid="0">
      <p:cViewPr varScale="1">
        <p:scale>
          <a:sx n="77" d="100"/>
          <a:sy n="77" d="100"/>
        </p:scale>
        <p:origin x="9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496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C1FBA-CF23-45CA-A289-03E32D160964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2B0C5-C56D-47E9-BCFE-D990A940F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7004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3.jpeg>
</file>

<file path=ppt/media/image14.png>
</file>

<file path=ppt/media/image15.png>
</file>

<file path=ppt/media/image17.png>
</file>

<file path=ppt/media/image18.jpg>
</file>

<file path=ppt/media/image2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66BD8-0FC1-456F-BDC6-7D0CA8E36566}" type="datetimeFigureOut">
              <a:rPr lang="zh-CN" altLang="en-US" smtClean="0"/>
              <a:t>2024/9/18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CFC841-E2E1-4802-8701-94EA307E94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598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9656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7602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990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>
            <a:extLst>
              <a:ext uri="{FF2B5EF4-FFF2-40B4-BE49-F238E27FC236}">
                <a16:creationId xmlns:a16="http://schemas.microsoft.com/office/drawing/2014/main" id="{C0A22486-A7A5-4E56-B590-C24D667A2AB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备注占位符 2">
            <a:extLst>
              <a:ext uri="{FF2B5EF4-FFF2-40B4-BE49-F238E27FC236}">
                <a16:creationId xmlns:a16="http://schemas.microsoft.com/office/drawing/2014/main" id="{A50F2277-BB5E-464A-A802-AEB96002EA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/>
          </a:p>
        </p:txBody>
      </p:sp>
      <p:sp>
        <p:nvSpPr>
          <p:cNvPr id="17412" name="灯片编号占位符 3">
            <a:extLst>
              <a:ext uri="{FF2B5EF4-FFF2-40B4-BE49-F238E27FC236}">
                <a16:creationId xmlns:a16="http://schemas.microsoft.com/office/drawing/2014/main" id="{78F1FBF9-DEA8-4096-83BC-44F4CB614747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DEA337F7-F11A-4DFC-A3B4-2DB3EF582DE0}" type="slidenum">
              <a:rPr lang="zh-CN" altLang="en-US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334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>
            <a:extLst>
              <a:ext uri="{FF2B5EF4-FFF2-40B4-BE49-F238E27FC236}">
                <a16:creationId xmlns:a16="http://schemas.microsoft.com/office/drawing/2014/main" id="{59E6F5E1-2F77-4218-A394-B077822A25D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备注占位符 2">
            <a:extLst>
              <a:ext uri="{FF2B5EF4-FFF2-40B4-BE49-F238E27FC236}">
                <a16:creationId xmlns:a16="http://schemas.microsoft.com/office/drawing/2014/main" id="{D9285982-A6B7-47F7-8012-69F6396982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/>
              <a:t>从城市</a:t>
            </a:r>
            <a:r>
              <a:rPr lang="en-US" altLang="zh-CN"/>
              <a:t>A</a:t>
            </a:r>
            <a:r>
              <a:rPr lang="zh-CN" altLang="en-US"/>
              <a:t>把物资运往目的地，有很多路径。</a:t>
            </a:r>
          </a:p>
        </p:txBody>
      </p:sp>
      <p:sp>
        <p:nvSpPr>
          <p:cNvPr id="19460" name="灯片编号占位符 3">
            <a:extLst>
              <a:ext uri="{FF2B5EF4-FFF2-40B4-BE49-F238E27FC236}">
                <a16:creationId xmlns:a16="http://schemas.microsoft.com/office/drawing/2014/main" id="{DB0B294D-E006-40A0-8BCD-90FF9FC24AED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661D2B2-773B-428C-9A16-1923631B3BFA}" type="slidenum">
              <a:rPr lang="zh-CN" altLang="en-US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9902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>
            <a:extLst>
              <a:ext uri="{FF2B5EF4-FFF2-40B4-BE49-F238E27FC236}">
                <a16:creationId xmlns:a16="http://schemas.microsoft.com/office/drawing/2014/main" id="{E5F95F1F-DA4E-492B-8D86-28E0E0E3428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备注占位符 2">
            <a:extLst>
              <a:ext uri="{FF2B5EF4-FFF2-40B4-BE49-F238E27FC236}">
                <a16:creationId xmlns:a16="http://schemas.microsoft.com/office/drawing/2014/main" id="{3897AA9F-BAD1-474B-9745-6056122283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zh-CN" altLang="en-US"/>
              <a:t>图中仅展示了其中的几条路径，，如果选择一条最短路径呢？</a:t>
            </a:r>
          </a:p>
        </p:txBody>
      </p:sp>
      <p:sp>
        <p:nvSpPr>
          <p:cNvPr id="21508" name="灯片编号占位符 3">
            <a:extLst>
              <a:ext uri="{FF2B5EF4-FFF2-40B4-BE49-F238E27FC236}">
                <a16:creationId xmlns:a16="http://schemas.microsoft.com/office/drawing/2014/main" id="{20E79329-8BC6-448D-885F-F95F0E60D667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CDC23EE9-72B7-4756-8BDD-36532B3DD829}" type="slidenum">
              <a:rPr lang="zh-CN" altLang="en-US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970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7603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5818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014" y="5815086"/>
            <a:ext cx="3278293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149566"/>
            <a:ext cx="10515600" cy="89951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6" name="副标题 2"/>
          <p:cNvSpPr>
            <a:spLocks noGrp="1"/>
          </p:cNvSpPr>
          <p:nvPr>
            <p:ph type="subTitle" idx="1"/>
          </p:nvPr>
        </p:nvSpPr>
        <p:spPr>
          <a:xfrm>
            <a:off x="838200" y="5114030"/>
            <a:ext cx="10515600" cy="604299"/>
          </a:xfrm>
        </p:spPr>
        <p:txBody>
          <a:bodyPr anchor="ctr">
            <a:noAutofit/>
          </a:bodyPr>
          <a:lstStyle>
            <a:lvl1pPr algn="ctr"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lvl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/>
              <a:t>单击以编辑母版副标题样式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1"/>
            <a:ext cx="12192000" cy="3899805"/>
          </a:xfrm>
          <a:prstGeom prst="rect">
            <a:avLst/>
          </a:prstGeom>
          <a:ln>
            <a:noFill/>
          </a:ln>
        </p:spPr>
      </p:pic>
      <p:cxnSp>
        <p:nvCxnSpPr>
          <p:cNvPr id="9" name="直接连接符 8"/>
          <p:cNvCxnSpPr/>
          <p:nvPr/>
        </p:nvCxnSpPr>
        <p:spPr>
          <a:xfrm>
            <a:off x="0" y="3899805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489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3BA7C0-CFC8-468E-BF58-86F8DBBA5B7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0223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46ABC9-62A5-42D5-BF9F-E7A80151139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13420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BDC3BA-0B7C-4A75-9E33-45CB920E775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61535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821406-8699-46F7-BC43-9A0383F1DDB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14873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658701" y="1546578"/>
            <a:ext cx="11162884" cy="50605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400" b="1" baseline="0">
                <a:latin typeface="Times New Roman" panose="02020603050405020304" pitchFamily="18" charset="0"/>
              </a:defRPr>
            </a:lvl1pPr>
            <a:lvl2pPr>
              <a:buClr>
                <a:schemeClr val="accent1"/>
              </a:buClr>
              <a:defRPr sz="2000" b="1" baseline="0">
                <a:latin typeface="Times New Roman" panose="02020603050405020304" pitchFamily="18" charset="0"/>
              </a:defRPr>
            </a:lvl2pPr>
            <a:lvl3pPr>
              <a:buClr>
                <a:schemeClr val="accent1"/>
              </a:buClr>
              <a:defRPr sz="1800" b="1" baseline="0">
                <a:latin typeface="Times New Roman" panose="02020603050405020304" pitchFamily="18" charset="0"/>
              </a:defRPr>
            </a:lvl3pPr>
            <a:lvl4pPr>
              <a:buClr>
                <a:schemeClr val="accent1"/>
              </a:buClr>
              <a:defRPr sz="1600" b="1" baseline="0">
                <a:latin typeface="Times New Roman" panose="02020603050405020304" pitchFamily="18" charset="0"/>
              </a:defRPr>
            </a:lvl4pPr>
            <a:lvl5pPr>
              <a:buClr>
                <a:schemeClr val="accent1"/>
              </a:buClr>
              <a:defRPr sz="1600" b="1" baseline="0"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58699" y="754146"/>
            <a:ext cx="11162884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90501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页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658701" y="1532050"/>
            <a:ext cx="11162884" cy="5075126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400" b="1" baseline="0">
                <a:latin typeface="Times New Roman" panose="02020603050405020304" pitchFamily="18" charset="0"/>
              </a:defRPr>
            </a:lvl1pPr>
            <a:lvl2pPr>
              <a:buClr>
                <a:schemeClr val="accent1"/>
              </a:buClr>
              <a:defRPr sz="2000" b="1" baseline="0">
                <a:latin typeface="Times New Roman" panose="02020603050405020304" pitchFamily="18" charset="0"/>
              </a:defRPr>
            </a:lvl2pPr>
            <a:lvl3pPr>
              <a:buClr>
                <a:schemeClr val="accent1"/>
              </a:buClr>
              <a:defRPr sz="1800" b="1" baseline="0">
                <a:latin typeface="Times New Roman" panose="02020603050405020304" pitchFamily="18" charset="0"/>
              </a:defRPr>
            </a:lvl3pPr>
            <a:lvl4pPr>
              <a:buClr>
                <a:schemeClr val="accent1"/>
              </a:buClr>
              <a:defRPr sz="1600" b="1" baseline="0">
                <a:latin typeface="Times New Roman" panose="02020603050405020304" pitchFamily="18" charset="0"/>
              </a:defRPr>
            </a:lvl4pPr>
            <a:lvl5pPr>
              <a:buClr>
                <a:schemeClr val="accent1"/>
              </a:buClr>
              <a:defRPr sz="1600" b="1" baseline="0"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58701" y="772402"/>
            <a:ext cx="11162884" cy="576000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" name="灯片编号占位符 5"/>
          <p:cNvSpPr txBox="1">
            <a:spLocks/>
          </p:cNvSpPr>
          <p:nvPr/>
        </p:nvSpPr>
        <p:spPr>
          <a:xfrm>
            <a:off x="11596801" y="311755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E1703B59-C883-4B8B-974E-AFB30A6C43A7}" type="slidenum">
              <a:rPr lang="zh-CN" altLang="en-US" sz="1200" smtClean="0"/>
              <a:pPr lvl="0"/>
              <a:t>‹#›</a:t>
            </a:fld>
            <a:endParaRPr lang="zh-CN" altLang="en-US" sz="1200" dirty="0"/>
          </a:p>
        </p:txBody>
      </p:sp>
      <p:sp>
        <p:nvSpPr>
          <p:cNvPr id="9" name="文本框 8"/>
          <p:cNvSpPr txBox="1"/>
          <p:nvPr/>
        </p:nvSpPr>
        <p:spPr>
          <a:xfrm>
            <a:off x="11000035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97453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3057" cy="66452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5821680"/>
            <a:ext cx="12192000" cy="1036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725" y="6100772"/>
            <a:ext cx="2611396" cy="51846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1801" y="235137"/>
            <a:ext cx="8632687" cy="337358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0" y="1"/>
            <a:ext cx="12192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240"/>
            <a:ext cx="12192000" cy="518506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0"/>
            <a:ext cx="12193057" cy="66452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1"/>
            <a:ext cx="12192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240"/>
            <a:ext cx="12192000" cy="518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498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408" userDrawn="1">
          <p15:clr>
            <a:srgbClr val="FBAE40"/>
          </p15:clr>
        </p15:guide>
        <p15:guide id="2" pos="272" userDrawn="1">
          <p15:clr>
            <a:srgbClr val="FBAE40"/>
          </p15:clr>
        </p15:guide>
        <p15:guide id="5" pos="4167" userDrawn="1">
          <p15:clr>
            <a:srgbClr val="FBAE40"/>
          </p15:clr>
        </p15:guide>
        <p15:guide id="6" pos="153" userDrawn="1">
          <p15:clr>
            <a:srgbClr val="FBAE40"/>
          </p15:clr>
        </p15:guide>
        <p15:guide id="7" pos="5556" userDrawn="1">
          <p15:clr>
            <a:srgbClr val="FBAE40"/>
          </p15:clr>
        </p15:guide>
        <p15:guide id="8" pos="20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3057" cy="664522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1"/>
            <a:ext cx="12192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99" y="168583"/>
            <a:ext cx="2023540" cy="401413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0" y="1"/>
            <a:ext cx="12192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文本框 4"/>
          <p:cNvSpPr txBox="1"/>
          <p:nvPr/>
        </p:nvSpPr>
        <p:spPr>
          <a:xfrm>
            <a:off x="11000035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1596801" y="313201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1703B59-C883-4B8B-974E-AFB30A6C43A7}" type="slidenum">
              <a:rPr lang="en-US" altLang="zh-CN" smtClean="0"/>
              <a:pPr/>
              <a:t>‹#›</a:t>
            </a:fld>
            <a:endParaRPr lang="en-US" altLang="zh-CN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0"/>
            <a:ext cx="12193057" cy="664522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6766561"/>
            <a:ext cx="12192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99" y="168583"/>
            <a:ext cx="2023540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1"/>
            <a:ext cx="12192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942350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349859" y="1717675"/>
            <a:ext cx="5376000" cy="4826248"/>
          </a:xfrm>
        </p:spPr>
        <p:txBody>
          <a:bodyPr>
            <a:normAutofit/>
          </a:bodyPr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p"/>
              <a:defRPr sz="2400" b="1"/>
            </a:lvl1pPr>
            <a:lvl2pPr marL="685800" indent="-228600">
              <a:buClr>
                <a:schemeClr val="accent1"/>
              </a:buClr>
              <a:buFont typeface="Wingdings" panose="05000000000000000000" pitchFamily="2" charset="2"/>
              <a:buChar char="Ø"/>
              <a:defRPr sz="2000" b="1"/>
            </a:lvl2pPr>
            <a:lvl3pPr>
              <a:buClr>
                <a:schemeClr val="accent1"/>
              </a:buClr>
              <a:defRPr sz="1800" b="1"/>
            </a:lvl3pPr>
            <a:lvl4pPr>
              <a:buClr>
                <a:schemeClr val="accent1"/>
              </a:buClr>
              <a:defRPr sz="1600" b="1"/>
            </a:lvl4pPr>
            <a:lvl5pPr>
              <a:buClr>
                <a:schemeClr val="accent1"/>
              </a:buClr>
              <a:defRPr sz="1600" b="1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6381751" y="1717675"/>
            <a:ext cx="5376333" cy="4826248"/>
          </a:xfrm>
        </p:spPr>
        <p:txBody>
          <a:bodyPr>
            <a:normAutofit/>
          </a:bodyPr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p"/>
              <a:defRPr sz="2400" b="1"/>
            </a:lvl1pPr>
            <a:lvl2pPr marL="685800" indent="-228600">
              <a:buClr>
                <a:schemeClr val="accent1"/>
              </a:buClr>
              <a:buFont typeface="Wingdings" panose="05000000000000000000" pitchFamily="2" charset="2"/>
              <a:buChar char="Ø"/>
              <a:defRPr sz="2000" b="1"/>
            </a:lvl2pPr>
            <a:lvl3pPr>
              <a:buClr>
                <a:schemeClr val="accent1"/>
              </a:buClr>
              <a:defRPr sz="1800" b="1"/>
            </a:lvl3pPr>
            <a:lvl4pPr>
              <a:buClr>
                <a:schemeClr val="accent1"/>
              </a:buClr>
              <a:defRPr sz="1600" b="1"/>
            </a:lvl4pPr>
            <a:lvl5pPr>
              <a:buClr>
                <a:schemeClr val="accent1"/>
              </a:buClr>
              <a:defRPr sz="1600" b="1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9858" y="732889"/>
            <a:ext cx="11408225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4232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3" pos="2160" userDrawn="1">
          <p15:clr>
            <a:srgbClr val="FBAE40"/>
          </p15:clr>
        </p15:guide>
        <p15:guide id="4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对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349859" y="745630"/>
            <a:ext cx="5376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398107"/>
            <a:ext cx="12192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349859" y="1574801"/>
            <a:ext cx="5376000" cy="4969123"/>
          </a:xfrm>
        </p:spPr>
        <p:txBody>
          <a:bodyPr>
            <a:normAutofit/>
          </a:bodyPr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p"/>
              <a:defRPr sz="2400" b="1"/>
            </a:lvl1pPr>
            <a:lvl2pPr marL="685800" indent="-228600">
              <a:buClr>
                <a:schemeClr val="accent1"/>
              </a:buClr>
              <a:buFont typeface="Wingdings" panose="05000000000000000000" pitchFamily="2" charset="2"/>
              <a:buChar char="Ø"/>
              <a:defRPr sz="2000" b="1"/>
            </a:lvl2pPr>
            <a:lvl3pPr>
              <a:buClr>
                <a:schemeClr val="accent1"/>
              </a:buClr>
              <a:defRPr sz="1800" b="1"/>
            </a:lvl3pPr>
            <a:lvl4pPr>
              <a:buClr>
                <a:schemeClr val="accent1"/>
              </a:buClr>
              <a:defRPr sz="1600" b="1"/>
            </a:lvl4pPr>
            <a:lvl5pPr>
              <a:buClr>
                <a:schemeClr val="accent1"/>
              </a:buClr>
              <a:defRPr sz="1600" b="1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6381751" y="1574801"/>
            <a:ext cx="5376333" cy="4969123"/>
          </a:xfrm>
        </p:spPr>
        <p:txBody>
          <a:bodyPr>
            <a:normAutofit/>
          </a:bodyPr>
          <a:lstStyle>
            <a:lvl1pPr marL="342900" indent="-342900">
              <a:buClr>
                <a:schemeClr val="accent1"/>
              </a:buClr>
              <a:buFont typeface="Wingdings" panose="05000000000000000000" pitchFamily="2" charset="2"/>
              <a:buChar char="p"/>
              <a:defRPr sz="2400" b="1"/>
            </a:lvl1pPr>
            <a:lvl2pPr marL="685800" indent="-228600">
              <a:buClr>
                <a:schemeClr val="accent1"/>
              </a:buClr>
              <a:buFont typeface="Wingdings" panose="05000000000000000000" pitchFamily="2" charset="2"/>
              <a:buChar char="Ø"/>
              <a:defRPr sz="2000" b="1"/>
            </a:lvl2pPr>
            <a:lvl3pPr>
              <a:buClr>
                <a:schemeClr val="accent1"/>
              </a:buClr>
              <a:defRPr sz="1800" b="1"/>
            </a:lvl3pPr>
            <a:lvl4pPr>
              <a:buClr>
                <a:schemeClr val="accent1"/>
              </a:buClr>
              <a:defRPr sz="1600" b="1"/>
            </a:lvl4pPr>
            <a:lvl5pPr>
              <a:buClr>
                <a:schemeClr val="accent1"/>
              </a:buClr>
              <a:defRPr sz="1600" b="1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381751" y="743812"/>
            <a:ext cx="5376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单击此处编辑标题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3057" cy="664522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0" y="6766561"/>
            <a:ext cx="12192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99" y="168583"/>
            <a:ext cx="2023540" cy="401413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0" y="1"/>
            <a:ext cx="12192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0"/>
            <a:ext cx="12193057" cy="664522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766561"/>
            <a:ext cx="12192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99" y="168583"/>
            <a:ext cx="2023540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1"/>
            <a:ext cx="12192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019475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3" pos="2160" userDrawn="1">
          <p15:clr>
            <a:srgbClr val="FBAE40"/>
          </p15:clr>
        </p15:guide>
        <p15:guide id="4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014" y="5815086"/>
            <a:ext cx="3278293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5498" y="4006448"/>
            <a:ext cx="11100025" cy="111419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副标题 2"/>
          <p:cNvSpPr>
            <a:spLocks noGrp="1"/>
          </p:cNvSpPr>
          <p:nvPr>
            <p:ph type="subTitle" idx="1"/>
          </p:nvPr>
        </p:nvSpPr>
        <p:spPr>
          <a:xfrm>
            <a:off x="625499" y="5245247"/>
            <a:ext cx="7760477" cy="468179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/>
              <a:t>单击以编辑母版副标题样式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625499" y="5815087"/>
            <a:ext cx="5545667" cy="4990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单击此处添加日期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1"/>
            <a:ext cx="12192000" cy="3899805"/>
          </a:xfrm>
          <a:prstGeom prst="rect">
            <a:avLst/>
          </a:prstGeom>
          <a:ln>
            <a:noFill/>
          </a:ln>
        </p:spPr>
      </p:pic>
      <p:cxnSp>
        <p:nvCxnSpPr>
          <p:cNvPr id="11" name="直接连接符 10"/>
          <p:cNvCxnSpPr/>
          <p:nvPr/>
        </p:nvCxnSpPr>
        <p:spPr>
          <a:xfrm>
            <a:off x="0" y="3899805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1"/>
            <a:ext cx="12192000" cy="3899805"/>
          </a:xfrm>
          <a:prstGeom prst="rect">
            <a:avLst/>
          </a:prstGeom>
          <a:ln>
            <a:noFill/>
          </a:ln>
        </p:spPr>
      </p:pic>
      <p:cxnSp>
        <p:nvCxnSpPr>
          <p:cNvPr id="9" name="直接连接符 8"/>
          <p:cNvCxnSpPr/>
          <p:nvPr userDrawn="1"/>
        </p:nvCxnSpPr>
        <p:spPr>
          <a:xfrm>
            <a:off x="0" y="3899805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0609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93" userDrawn="1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pos="2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073"/>
            <a:ext cx="12192000" cy="28117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966" y="3608990"/>
            <a:ext cx="4029124" cy="799946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50528" y="1371600"/>
            <a:ext cx="11213989" cy="926932"/>
          </a:xfrm>
        </p:spPr>
        <p:txBody>
          <a:bodyPr>
            <a:noAutofit/>
          </a:bodyPr>
          <a:lstStyle>
            <a:lvl1pPr algn="ctr">
              <a:defRPr sz="66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073"/>
            <a:ext cx="12192000" cy="281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372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" y="0"/>
            <a:ext cx="12193057" cy="664522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551292" y="1546578"/>
            <a:ext cx="11120561" cy="51266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矩形 9"/>
          <p:cNvSpPr/>
          <p:nvPr/>
        </p:nvSpPr>
        <p:spPr>
          <a:xfrm>
            <a:off x="0" y="6766561"/>
            <a:ext cx="12192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6" cstate="print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99" y="168583"/>
            <a:ext cx="2023540" cy="401413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1"/>
            <a:ext cx="12192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0" y="1079287"/>
            <a:ext cx="12192000" cy="332713"/>
          </a:xfrm>
          <a:prstGeom prst="rect">
            <a:avLst/>
          </a:prstGeom>
        </p:spPr>
      </p:pic>
      <p:sp>
        <p:nvSpPr>
          <p:cNvPr id="4" name="标题占位符 3"/>
          <p:cNvSpPr>
            <a:spLocks noGrp="1"/>
          </p:cNvSpPr>
          <p:nvPr>
            <p:ph type="title"/>
          </p:nvPr>
        </p:nvSpPr>
        <p:spPr>
          <a:xfrm>
            <a:off x="551291" y="682405"/>
            <a:ext cx="11213989" cy="701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" y="0"/>
            <a:ext cx="12193057" cy="66452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1"/>
            <a:ext cx="12192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16" cstate="print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99" y="168583"/>
            <a:ext cx="2023540" cy="401413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"/>
            <a:ext cx="12192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0" y="1079287"/>
            <a:ext cx="12192000" cy="33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737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8" r:id="rId4"/>
    <p:sldLayoutId id="2147483812" r:id="rId5"/>
    <p:sldLayoutId id="2147483813" r:id="rId6"/>
    <p:sldLayoutId id="2147483815" r:id="rId7"/>
    <p:sldLayoutId id="2147483817" r:id="rId8"/>
    <p:sldLayoutId id="2147483818" r:id="rId9"/>
    <p:sldLayoutId id="2147483819" r:id="rId10"/>
    <p:sldLayoutId id="2147483820" r:id="rId11"/>
    <p:sldLayoutId id="2147483821" r:id="rId12"/>
    <p:sldLayoutId id="2147483822" r:id="rId13"/>
  </p:sldLayoutIdLst>
  <p:transition spd="med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3200" b="1" kern="1200" dirty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Wingdings" panose="05000000000000000000" pitchFamily="2" charset="2"/>
        <a:buChar char="p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Wingdings" panose="05000000000000000000" pitchFamily="2" charset="2"/>
        <a:buChar char="Ø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xwang8@sjtu.edu.c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gemeng@sjtu.edu.cn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leetcode-cn.com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image" Target="file:///\\var\folders\1k\619znpt54lsbrqyfryf4bz9w0000gn\T\com.microsoft.Powerpoint\converted_emf.emf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730316" y="4869971"/>
            <a:ext cx="10515600" cy="899510"/>
          </a:xfrm>
        </p:spPr>
        <p:txBody>
          <a:bodyPr/>
          <a:lstStyle/>
          <a:p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引  言</a:t>
            </a:r>
            <a:endParaRPr lang="zh-CN" altLang="en-US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2654F772-258B-49B2-8E10-44906DBD48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893" y="4011740"/>
            <a:ext cx="10515600" cy="604299"/>
          </a:xfrm>
        </p:spPr>
        <p:txBody>
          <a:bodyPr/>
          <a:lstStyle/>
          <a:p>
            <a:r>
              <a:rPr lang="zh-CN" altLang="en-US" sz="4400" dirty="0"/>
              <a:t>数据结构</a:t>
            </a:r>
          </a:p>
        </p:txBody>
      </p:sp>
    </p:spTree>
    <p:extLst>
      <p:ext uri="{BB962C8B-B14F-4D97-AF65-F5344CB8AC3E}">
        <p14:creationId xmlns:p14="http://schemas.microsoft.com/office/powerpoint/2010/main" val="2049770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>
            <a:extLst>
              <a:ext uri="{FF2B5EF4-FFF2-40B4-BE49-F238E27FC236}">
                <a16:creationId xmlns:a16="http://schemas.microsoft.com/office/drawing/2014/main" id="{16F35F37-03AF-4063-9C54-11AC484429D6}"/>
              </a:ext>
            </a:extLst>
          </p:cNvPr>
          <p:cNvSpPr/>
          <p:nvPr/>
        </p:nvSpPr>
        <p:spPr>
          <a:xfrm>
            <a:off x="8065162" y="4515771"/>
            <a:ext cx="360362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2DA11EEA-DCA0-4D67-8960-7590C08B2D78}"/>
              </a:ext>
            </a:extLst>
          </p:cNvPr>
          <p:cNvSpPr/>
          <p:nvPr/>
        </p:nvSpPr>
        <p:spPr>
          <a:xfrm>
            <a:off x="6926924" y="2680621"/>
            <a:ext cx="358775" cy="3603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5382EEBC-79D0-4746-93D9-C36C4A186533}"/>
              </a:ext>
            </a:extLst>
          </p:cNvPr>
          <p:cNvSpPr/>
          <p:nvPr/>
        </p:nvSpPr>
        <p:spPr>
          <a:xfrm>
            <a:off x="4429787" y="6092159"/>
            <a:ext cx="360362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E6BA1703-EA73-4A0C-9F5B-B417252FD5D6}"/>
              </a:ext>
            </a:extLst>
          </p:cNvPr>
          <p:cNvSpPr/>
          <p:nvPr/>
        </p:nvSpPr>
        <p:spPr>
          <a:xfrm>
            <a:off x="4429787" y="3618834"/>
            <a:ext cx="360362" cy="3603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A6E9CB82-3767-4474-A8C7-CA5070A20A51}"/>
              </a:ext>
            </a:extLst>
          </p:cNvPr>
          <p:cNvSpPr/>
          <p:nvPr/>
        </p:nvSpPr>
        <p:spPr>
          <a:xfrm>
            <a:off x="8250899" y="1621759"/>
            <a:ext cx="360363" cy="36036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A6F8A7F-EE86-4275-B5FD-CBF830B60FEB}"/>
              </a:ext>
            </a:extLst>
          </p:cNvPr>
          <p:cNvSpPr/>
          <p:nvPr/>
        </p:nvSpPr>
        <p:spPr>
          <a:xfrm>
            <a:off x="6714199" y="6423946"/>
            <a:ext cx="360363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7A87D243-3990-417B-9953-415D221CA46E}"/>
              </a:ext>
            </a:extLst>
          </p:cNvPr>
          <p:cNvSpPr/>
          <p:nvPr/>
        </p:nvSpPr>
        <p:spPr>
          <a:xfrm>
            <a:off x="6033162" y="2572671"/>
            <a:ext cx="358775" cy="3603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2A62198-5C67-412C-A5FC-40E5BE3BA561}"/>
              </a:ext>
            </a:extLst>
          </p:cNvPr>
          <p:cNvSpPr/>
          <p:nvPr/>
        </p:nvSpPr>
        <p:spPr>
          <a:xfrm>
            <a:off x="5104474" y="4850734"/>
            <a:ext cx="360363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565E4CDB-0A26-466C-91F0-2109D8BF7F65}"/>
              </a:ext>
            </a:extLst>
          </p:cNvPr>
          <p:cNvSpPr/>
          <p:nvPr/>
        </p:nvSpPr>
        <p:spPr>
          <a:xfrm>
            <a:off x="2227924" y="1818609"/>
            <a:ext cx="358775" cy="3603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93883514-E530-4813-8BAB-C85F5F17D589}"/>
              </a:ext>
            </a:extLst>
          </p:cNvPr>
          <p:cNvSpPr/>
          <p:nvPr/>
        </p:nvSpPr>
        <p:spPr>
          <a:xfrm>
            <a:off x="5695024" y="4022059"/>
            <a:ext cx="360363" cy="3603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爆炸形 1 14">
            <a:extLst>
              <a:ext uri="{FF2B5EF4-FFF2-40B4-BE49-F238E27FC236}">
                <a16:creationId xmlns:a16="http://schemas.microsoft.com/office/drawing/2014/main" id="{D3A6A1AD-AE70-45CA-8047-D96FE70E27AC}"/>
              </a:ext>
            </a:extLst>
          </p:cNvPr>
          <p:cNvSpPr/>
          <p:nvPr/>
        </p:nvSpPr>
        <p:spPr>
          <a:xfrm>
            <a:off x="6650699" y="4671346"/>
            <a:ext cx="539750" cy="539750"/>
          </a:xfrm>
          <a:prstGeom prst="irregularSeal1">
            <a:avLst/>
          </a:prstGeom>
          <a:solidFill>
            <a:srgbClr val="FF26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C72B8416-0723-467E-9426-A1BE26122F01}"/>
              </a:ext>
            </a:extLst>
          </p:cNvPr>
          <p:cNvSpPr/>
          <p:nvPr/>
        </p:nvSpPr>
        <p:spPr>
          <a:xfrm>
            <a:off x="3870987" y="2477421"/>
            <a:ext cx="192087" cy="190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0FB840F9-B515-4FF2-809A-96E5D30A5956}"/>
              </a:ext>
            </a:extLst>
          </p:cNvPr>
          <p:cNvSpPr/>
          <p:nvPr/>
        </p:nvSpPr>
        <p:spPr>
          <a:xfrm>
            <a:off x="7873074" y="2285334"/>
            <a:ext cx="192088" cy="1920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33B57CF-9674-4D8A-90AF-36505F19010B}"/>
              </a:ext>
            </a:extLst>
          </p:cNvPr>
          <p:cNvSpPr/>
          <p:nvPr/>
        </p:nvSpPr>
        <p:spPr>
          <a:xfrm>
            <a:off x="6680862" y="2093246"/>
            <a:ext cx="192087" cy="192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75135D57-51AC-485F-8375-683A6BB700B0}"/>
              </a:ext>
            </a:extLst>
          </p:cNvPr>
          <p:cNvSpPr/>
          <p:nvPr/>
        </p:nvSpPr>
        <p:spPr>
          <a:xfrm>
            <a:off x="6296687" y="3590259"/>
            <a:ext cx="192087" cy="1920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9F259FB6-117A-4BD0-8AB5-26D301E5B44F}"/>
              </a:ext>
            </a:extLst>
          </p:cNvPr>
          <p:cNvSpPr/>
          <p:nvPr/>
        </p:nvSpPr>
        <p:spPr>
          <a:xfrm>
            <a:off x="4721887" y="5517484"/>
            <a:ext cx="192087" cy="190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0694BD09-38BD-4648-B4DF-490F5025C1B3}"/>
              </a:ext>
            </a:extLst>
          </p:cNvPr>
          <p:cNvSpPr/>
          <p:nvPr/>
        </p:nvSpPr>
        <p:spPr>
          <a:xfrm>
            <a:off x="6101424" y="4749134"/>
            <a:ext cx="190500" cy="1920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12C7FC1E-8CE9-4E95-9166-774FA0D01DAF}"/>
              </a:ext>
            </a:extLst>
          </p:cNvPr>
          <p:cNvSpPr/>
          <p:nvPr/>
        </p:nvSpPr>
        <p:spPr>
          <a:xfrm>
            <a:off x="7498424" y="3618834"/>
            <a:ext cx="192088" cy="1920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E858F056-4CE8-48F1-B2DF-5D3B5836E29C}"/>
              </a:ext>
            </a:extLst>
          </p:cNvPr>
          <p:cNvSpPr/>
          <p:nvPr/>
        </p:nvSpPr>
        <p:spPr>
          <a:xfrm>
            <a:off x="3591587" y="4158584"/>
            <a:ext cx="190500" cy="190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cxnSp>
        <p:nvCxnSpPr>
          <p:cNvPr id="26" name="曲线连接符 25">
            <a:extLst>
              <a:ext uri="{FF2B5EF4-FFF2-40B4-BE49-F238E27FC236}">
                <a16:creationId xmlns:a16="http://schemas.microsoft.com/office/drawing/2014/main" id="{6ADB8D0A-FFAA-4379-813A-26B8402C661B}"/>
              </a:ext>
            </a:extLst>
          </p:cNvPr>
          <p:cNvCxnSpPr>
            <a:cxnSpLocks/>
            <a:stCxn id="13" idx="4"/>
            <a:endCxn id="24" idx="0"/>
          </p:cNvCxnSpPr>
          <p:nvPr/>
        </p:nvCxnSpPr>
        <p:spPr>
          <a:xfrm rot="16200000" flipH="1">
            <a:off x="2057268" y="2529015"/>
            <a:ext cx="1979613" cy="1279525"/>
          </a:xfrm>
          <a:prstGeom prst="curved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>
            <a:extLst>
              <a:ext uri="{FF2B5EF4-FFF2-40B4-BE49-F238E27FC236}">
                <a16:creationId xmlns:a16="http://schemas.microsoft.com/office/drawing/2014/main" id="{6A3C62FF-92CC-4F6D-8C2D-E14D9DE31AA1}"/>
              </a:ext>
            </a:extLst>
          </p:cNvPr>
          <p:cNvCxnSpPr>
            <a:cxnSpLocks/>
            <a:endCxn id="8" idx="0"/>
          </p:cNvCxnSpPr>
          <p:nvPr/>
        </p:nvCxnSpPr>
        <p:spPr>
          <a:xfrm rot="16200000" flipH="1">
            <a:off x="3810661" y="2820322"/>
            <a:ext cx="1046163" cy="550862"/>
          </a:xfrm>
          <a:prstGeom prst="curved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曲线连接符 27">
            <a:extLst>
              <a:ext uri="{FF2B5EF4-FFF2-40B4-BE49-F238E27FC236}">
                <a16:creationId xmlns:a16="http://schemas.microsoft.com/office/drawing/2014/main" id="{E1ABF46B-97FE-4AB5-8F5E-8D6DCD0C5A03}"/>
              </a:ext>
            </a:extLst>
          </p:cNvPr>
          <p:cNvCxnSpPr>
            <a:cxnSpLocks/>
            <a:stCxn id="24" idx="6"/>
            <a:endCxn id="8" idx="3"/>
          </p:cNvCxnSpPr>
          <p:nvPr/>
        </p:nvCxnSpPr>
        <p:spPr>
          <a:xfrm flipV="1">
            <a:off x="3782087" y="3925221"/>
            <a:ext cx="700087" cy="32861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曲线连接符 28">
            <a:extLst>
              <a:ext uri="{FF2B5EF4-FFF2-40B4-BE49-F238E27FC236}">
                <a16:creationId xmlns:a16="http://schemas.microsoft.com/office/drawing/2014/main" id="{29374FE9-B2A7-4B89-9E0C-DB0E3CBBDD33}"/>
              </a:ext>
            </a:extLst>
          </p:cNvPr>
          <p:cNvCxnSpPr>
            <a:cxnSpLocks/>
            <a:stCxn id="24" idx="5"/>
            <a:endCxn id="12" idx="2"/>
          </p:cNvCxnSpPr>
          <p:nvPr/>
        </p:nvCxnSpPr>
        <p:spPr>
          <a:xfrm rot="16200000" flipH="1">
            <a:off x="4075774" y="4001421"/>
            <a:ext cx="708025" cy="1349375"/>
          </a:xfrm>
          <a:prstGeom prst="curvedConnector2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>
            <a:extLst>
              <a:ext uri="{FF2B5EF4-FFF2-40B4-BE49-F238E27FC236}">
                <a16:creationId xmlns:a16="http://schemas.microsoft.com/office/drawing/2014/main" id="{39901697-3D10-49B8-9D57-3F55CBBE72A2}"/>
              </a:ext>
            </a:extLst>
          </p:cNvPr>
          <p:cNvCxnSpPr>
            <a:cxnSpLocks/>
            <a:stCxn id="20" idx="7"/>
            <a:endCxn id="12" idx="3"/>
          </p:cNvCxnSpPr>
          <p:nvPr/>
        </p:nvCxnSpPr>
        <p:spPr>
          <a:xfrm rot="5400000" flipH="1" flipV="1">
            <a:off x="4828249" y="5214271"/>
            <a:ext cx="387350" cy="27305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>
            <a:extLst>
              <a:ext uri="{FF2B5EF4-FFF2-40B4-BE49-F238E27FC236}">
                <a16:creationId xmlns:a16="http://schemas.microsoft.com/office/drawing/2014/main" id="{901A4155-4584-4F3E-83ED-D22F6E0FD012}"/>
              </a:ext>
            </a:extLst>
          </p:cNvPr>
          <p:cNvCxnSpPr>
            <a:cxnSpLocks/>
            <a:stCxn id="7" idx="0"/>
            <a:endCxn id="20" idx="2"/>
          </p:cNvCxnSpPr>
          <p:nvPr/>
        </p:nvCxnSpPr>
        <p:spPr>
          <a:xfrm rot="5400000" flipH="1" flipV="1">
            <a:off x="4425818" y="5796090"/>
            <a:ext cx="479425" cy="11271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曲线连接符 31">
            <a:extLst>
              <a:ext uri="{FF2B5EF4-FFF2-40B4-BE49-F238E27FC236}">
                <a16:creationId xmlns:a16="http://schemas.microsoft.com/office/drawing/2014/main" id="{C31BCCDA-4A12-4CE8-B40A-CAFF2DB70E9A}"/>
              </a:ext>
            </a:extLst>
          </p:cNvPr>
          <p:cNvCxnSpPr>
            <a:cxnSpLocks/>
            <a:stCxn id="20" idx="6"/>
            <a:endCxn id="15" idx="2"/>
          </p:cNvCxnSpPr>
          <p:nvPr/>
        </p:nvCxnSpPr>
        <p:spPr>
          <a:xfrm flipV="1">
            <a:off x="4913974" y="5211096"/>
            <a:ext cx="1949450" cy="401638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曲线连接符 32">
            <a:extLst>
              <a:ext uri="{FF2B5EF4-FFF2-40B4-BE49-F238E27FC236}">
                <a16:creationId xmlns:a16="http://schemas.microsoft.com/office/drawing/2014/main" id="{75A84A0A-5DAE-4DE5-9870-53983254EF7D}"/>
              </a:ext>
            </a:extLst>
          </p:cNvPr>
          <p:cNvCxnSpPr>
            <a:cxnSpLocks/>
            <a:stCxn id="24" idx="5"/>
            <a:endCxn id="20" idx="2"/>
          </p:cNvCxnSpPr>
          <p:nvPr/>
        </p:nvCxnSpPr>
        <p:spPr>
          <a:xfrm rot="16200000" flipH="1">
            <a:off x="3593174" y="4484021"/>
            <a:ext cx="1290638" cy="966788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4E48B38D-C43C-40D9-976F-C8C7BC2F28A3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5464837" y="5030121"/>
            <a:ext cx="1362075" cy="58738"/>
          </a:xfrm>
          <a:prstGeom prst="curved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曲线连接符 34">
            <a:extLst>
              <a:ext uri="{FF2B5EF4-FFF2-40B4-BE49-F238E27FC236}">
                <a16:creationId xmlns:a16="http://schemas.microsoft.com/office/drawing/2014/main" id="{B8F650A1-B860-4977-BB3C-E0E6E6F7A05F}"/>
              </a:ext>
            </a:extLst>
          </p:cNvPr>
          <p:cNvCxnSpPr>
            <a:cxnSpLocks/>
            <a:stCxn id="11" idx="5"/>
            <a:endCxn id="19" idx="0"/>
          </p:cNvCxnSpPr>
          <p:nvPr/>
        </p:nvCxnSpPr>
        <p:spPr>
          <a:xfrm rot="16200000" flipH="1">
            <a:off x="6010936" y="3209259"/>
            <a:ext cx="709613" cy="52388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>
            <a:extLst>
              <a:ext uri="{FF2B5EF4-FFF2-40B4-BE49-F238E27FC236}">
                <a16:creationId xmlns:a16="http://schemas.microsoft.com/office/drawing/2014/main" id="{49F32B81-2FE5-45FE-B5DE-1F1BBE494244}"/>
              </a:ext>
            </a:extLst>
          </p:cNvPr>
          <p:cNvCxnSpPr>
            <a:cxnSpLocks/>
            <a:stCxn id="15" idx="0"/>
            <a:endCxn id="19" idx="6"/>
          </p:cNvCxnSpPr>
          <p:nvPr/>
        </p:nvCxnSpPr>
        <p:spPr>
          <a:xfrm rot="16200000" flipV="1">
            <a:off x="6258587" y="3915696"/>
            <a:ext cx="985837" cy="52546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曲线连接符 36">
            <a:extLst>
              <a:ext uri="{FF2B5EF4-FFF2-40B4-BE49-F238E27FC236}">
                <a16:creationId xmlns:a16="http://schemas.microsoft.com/office/drawing/2014/main" id="{D8D079AF-1E32-44F8-9884-AF386F95C1AA}"/>
              </a:ext>
            </a:extLst>
          </p:cNvPr>
          <p:cNvCxnSpPr>
            <a:cxnSpLocks/>
            <a:stCxn id="14" idx="7"/>
            <a:endCxn id="19" idx="3"/>
          </p:cNvCxnSpPr>
          <p:nvPr/>
        </p:nvCxnSpPr>
        <p:spPr>
          <a:xfrm rot="5400000" flipH="1" flipV="1">
            <a:off x="6002999" y="3753771"/>
            <a:ext cx="322263" cy="322263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曲线连接符 37">
            <a:extLst>
              <a:ext uri="{FF2B5EF4-FFF2-40B4-BE49-F238E27FC236}">
                <a16:creationId xmlns:a16="http://schemas.microsoft.com/office/drawing/2014/main" id="{48DE587E-62F8-4B3A-A60B-3F789C934E4A}"/>
              </a:ext>
            </a:extLst>
          </p:cNvPr>
          <p:cNvCxnSpPr>
            <a:cxnSpLocks/>
            <a:stCxn id="6" idx="4"/>
            <a:endCxn id="19" idx="6"/>
          </p:cNvCxnSpPr>
          <p:nvPr/>
        </p:nvCxnSpPr>
        <p:spPr>
          <a:xfrm rot="5400000">
            <a:off x="6475280" y="3054478"/>
            <a:ext cx="644525" cy="617538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CE949283-13DE-400F-AD6E-546080DDDF79}"/>
              </a:ext>
            </a:extLst>
          </p:cNvPr>
          <p:cNvCxnSpPr>
            <a:cxnSpLocks/>
            <a:stCxn id="6" idx="5"/>
            <a:endCxn id="22" idx="1"/>
          </p:cNvCxnSpPr>
          <p:nvPr/>
        </p:nvCxnSpPr>
        <p:spPr>
          <a:xfrm rot="16200000" flipH="1">
            <a:off x="7051543" y="3170365"/>
            <a:ext cx="657225" cy="293687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曲线连接符 39">
            <a:extLst>
              <a:ext uri="{FF2B5EF4-FFF2-40B4-BE49-F238E27FC236}">
                <a16:creationId xmlns:a16="http://schemas.microsoft.com/office/drawing/2014/main" id="{FA8E8E8F-BC92-4A7E-BAA6-D12C2CBF18A1}"/>
              </a:ext>
            </a:extLst>
          </p:cNvPr>
          <p:cNvCxnSpPr>
            <a:cxnSpLocks/>
            <a:stCxn id="15" idx="3"/>
            <a:endCxn id="22" idx="3"/>
          </p:cNvCxnSpPr>
          <p:nvPr/>
        </p:nvCxnSpPr>
        <p:spPr>
          <a:xfrm flipV="1">
            <a:off x="7190449" y="3782346"/>
            <a:ext cx="336550" cy="1220788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曲线连接符 40">
            <a:extLst>
              <a:ext uri="{FF2B5EF4-FFF2-40B4-BE49-F238E27FC236}">
                <a16:creationId xmlns:a16="http://schemas.microsoft.com/office/drawing/2014/main" id="{AB3727C8-C52D-4702-8540-F72A84FCDA25}"/>
              </a:ext>
            </a:extLst>
          </p:cNvPr>
          <p:cNvCxnSpPr>
            <a:cxnSpLocks/>
            <a:endCxn id="15" idx="2"/>
          </p:cNvCxnSpPr>
          <p:nvPr/>
        </p:nvCxnSpPr>
        <p:spPr>
          <a:xfrm rot="16200000" flipV="1">
            <a:off x="6212549" y="5861971"/>
            <a:ext cx="1358900" cy="5715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曲线连接符 41">
            <a:extLst>
              <a:ext uri="{FF2B5EF4-FFF2-40B4-BE49-F238E27FC236}">
                <a16:creationId xmlns:a16="http://schemas.microsoft.com/office/drawing/2014/main" id="{439C39C6-7DAD-40F1-910E-FD1B5D36DD73}"/>
              </a:ext>
            </a:extLst>
          </p:cNvPr>
          <p:cNvCxnSpPr>
            <a:cxnSpLocks/>
            <a:stCxn id="5" idx="3"/>
            <a:endCxn id="15" idx="3"/>
          </p:cNvCxnSpPr>
          <p:nvPr/>
        </p:nvCxnSpPr>
        <p:spPr>
          <a:xfrm rot="5400000">
            <a:off x="7563511" y="4449097"/>
            <a:ext cx="180975" cy="927100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曲线连接符 42">
            <a:extLst>
              <a:ext uri="{FF2B5EF4-FFF2-40B4-BE49-F238E27FC236}">
                <a16:creationId xmlns:a16="http://schemas.microsoft.com/office/drawing/2014/main" id="{C9849E20-D275-4235-918C-4E19E6A30B5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857074" y="5044409"/>
            <a:ext cx="1601788" cy="1223962"/>
          </a:xfrm>
          <a:prstGeom prst="curvedConnector3">
            <a:avLst>
              <a:gd name="adj1" fmla="val 6082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曲线连接符 43">
            <a:extLst>
              <a:ext uri="{FF2B5EF4-FFF2-40B4-BE49-F238E27FC236}">
                <a16:creationId xmlns:a16="http://schemas.microsoft.com/office/drawing/2014/main" id="{3A4EC0C2-1A7C-4FA6-9113-15E8901975D2}"/>
              </a:ext>
            </a:extLst>
          </p:cNvPr>
          <p:cNvCxnSpPr>
            <a:cxnSpLocks/>
            <a:stCxn id="18" idx="6"/>
            <a:endCxn id="9" idx="3"/>
          </p:cNvCxnSpPr>
          <p:nvPr/>
        </p:nvCxnSpPr>
        <p:spPr>
          <a:xfrm flipV="1">
            <a:off x="6872949" y="1928146"/>
            <a:ext cx="1430338" cy="260350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曲线连接符 44">
            <a:extLst>
              <a:ext uri="{FF2B5EF4-FFF2-40B4-BE49-F238E27FC236}">
                <a16:creationId xmlns:a16="http://schemas.microsoft.com/office/drawing/2014/main" id="{E52AA7C2-666A-4838-8FF0-69F7977462F0}"/>
              </a:ext>
            </a:extLst>
          </p:cNvPr>
          <p:cNvCxnSpPr>
            <a:cxnSpLocks/>
            <a:stCxn id="17" idx="7"/>
            <a:endCxn id="9" idx="4"/>
          </p:cNvCxnSpPr>
          <p:nvPr/>
        </p:nvCxnSpPr>
        <p:spPr>
          <a:xfrm rot="5400000" flipH="1" flipV="1">
            <a:off x="8067543" y="1951165"/>
            <a:ext cx="331788" cy="39370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曲线连接符 45">
            <a:extLst>
              <a:ext uri="{FF2B5EF4-FFF2-40B4-BE49-F238E27FC236}">
                <a16:creationId xmlns:a16="http://schemas.microsoft.com/office/drawing/2014/main" id="{F274DF4A-08EB-4144-BED1-BEF4F8F72843}"/>
              </a:ext>
            </a:extLst>
          </p:cNvPr>
          <p:cNvCxnSpPr>
            <a:cxnSpLocks/>
            <a:stCxn id="11" idx="7"/>
            <a:endCxn id="18" idx="2"/>
          </p:cNvCxnSpPr>
          <p:nvPr/>
        </p:nvCxnSpPr>
        <p:spPr>
          <a:xfrm rot="5400000" flipH="1" flipV="1">
            <a:off x="6291924" y="2236121"/>
            <a:ext cx="436563" cy="34131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曲线连接符 46">
            <a:extLst>
              <a:ext uri="{FF2B5EF4-FFF2-40B4-BE49-F238E27FC236}">
                <a16:creationId xmlns:a16="http://schemas.microsoft.com/office/drawing/2014/main" id="{147AAB1A-5828-41D3-8882-98DC40508547}"/>
              </a:ext>
            </a:extLst>
          </p:cNvPr>
          <p:cNvCxnSpPr>
            <a:cxnSpLocks/>
            <a:stCxn id="22" idx="0"/>
            <a:endCxn id="17" idx="3"/>
          </p:cNvCxnSpPr>
          <p:nvPr/>
        </p:nvCxnSpPr>
        <p:spPr>
          <a:xfrm rot="5400000" flipH="1" flipV="1">
            <a:off x="7163462" y="2880646"/>
            <a:ext cx="1169988" cy="306387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曲线连接符 47">
            <a:extLst>
              <a:ext uri="{FF2B5EF4-FFF2-40B4-BE49-F238E27FC236}">
                <a16:creationId xmlns:a16="http://schemas.microsoft.com/office/drawing/2014/main" id="{CC6657B5-93F0-4486-B839-44CAFF1BEE2C}"/>
              </a:ext>
            </a:extLst>
          </p:cNvPr>
          <p:cNvCxnSpPr>
            <a:cxnSpLocks/>
            <a:stCxn id="6" idx="6"/>
            <a:endCxn id="17" idx="3"/>
          </p:cNvCxnSpPr>
          <p:nvPr/>
        </p:nvCxnSpPr>
        <p:spPr>
          <a:xfrm flipV="1">
            <a:off x="7285699" y="2448846"/>
            <a:ext cx="615950" cy="41116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曲线连接符 48">
            <a:extLst>
              <a:ext uri="{FF2B5EF4-FFF2-40B4-BE49-F238E27FC236}">
                <a16:creationId xmlns:a16="http://schemas.microsoft.com/office/drawing/2014/main" id="{74121F55-BCB6-47D5-AD74-2F99F2896ACA}"/>
              </a:ext>
            </a:extLst>
          </p:cNvPr>
          <p:cNvCxnSpPr>
            <a:cxnSpLocks/>
            <a:stCxn id="6" idx="2"/>
            <a:endCxn id="11" idx="6"/>
          </p:cNvCxnSpPr>
          <p:nvPr/>
        </p:nvCxnSpPr>
        <p:spPr>
          <a:xfrm rot="10800000">
            <a:off x="6391937" y="2752059"/>
            <a:ext cx="534987" cy="10795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25" name="文本框 49">
            <a:extLst>
              <a:ext uri="{FF2B5EF4-FFF2-40B4-BE49-F238E27FC236}">
                <a16:creationId xmlns:a16="http://schemas.microsoft.com/office/drawing/2014/main" id="{4F028A12-2D91-4732-84B7-F47ED7CAC9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7737" y="1450309"/>
            <a:ext cx="117475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80000"/>
              <a:buFont typeface="Wingdings" panose="05000000000000000000" pitchFamily="2" charset="2"/>
              <a:buChar char="v"/>
              <a:defRPr kumimoji="1" sz="32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  <a:defRPr kumimoji="1" sz="28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b="0">
                <a:latin typeface="Arial" panose="020B0604020202020204" pitchFamily="34" charset="0"/>
                <a:ea typeface="宋体" panose="02010600030101010101" pitchFamily="2" charset="-122"/>
              </a:rPr>
              <a:t>城市</a:t>
            </a:r>
            <a:r>
              <a:rPr lang="en-US" altLang="zh-CN" sz="2800" b="0"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lang="zh-CN" altLang="en-US" sz="2800" b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526" name="文本框 50">
            <a:extLst>
              <a:ext uri="{FF2B5EF4-FFF2-40B4-BE49-F238E27FC236}">
                <a16:creationId xmlns:a16="http://schemas.microsoft.com/office/drawing/2014/main" id="{F743B790-BE84-46E7-923E-3496E0EE91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0999" y="5147596"/>
            <a:ext cx="1525588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80000"/>
              <a:buFont typeface="Wingdings" panose="05000000000000000000" pitchFamily="2" charset="2"/>
              <a:buChar char="v"/>
              <a:defRPr kumimoji="1" sz="32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  <a:defRPr kumimoji="1" sz="28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b="0">
                <a:latin typeface="Arial" panose="020B0604020202020204" pitchFamily="34" charset="0"/>
                <a:ea typeface="宋体" panose="02010600030101010101" pitchFamily="2" charset="-122"/>
              </a:rPr>
              <a:t>目的地</a:t>
            </a:r>
          </a:p>
        </p:txBody>
      </p:sp>
      <p:cxnSp>
        <p:nvCxnSpPr>
          <p:cNvPr id="52" name="曲线连接符 51">
            <a:extLst>
              <a:ext uri="{FF2B5EF4-FFF2-40B4-BE49-F238E27FC236}">
                <a16:creationId xmlns:a16="http://schemas.microsoft.com/office/drawing/2014/main" id="{CB546286-74BD-4AAC-A388-9D327197AD21}"/>
              </a:ext>
            </a:extLst>
          </p:cNvPr>
          <p:cNvCxnSpPr>
            <a:cxnSpLocks/>
            <a:endCxn id="16" idx="6"/>
          </p:cNvCxnSpPr>
          <p:nvPr/>
        </p:nvCxnSpPr>
        <p:spPr>
          <a:xfrm rot="10800000">
            <a:off x="4063074" y="2572671"/>
            <a:ext cx="2001838" cy="177800"/>
          </a:xfrm>
          <a:prstGeom prst="curved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曲线连接符 52">
            <a:extLst>
              <a:ext uri="{FF2B5EF4-FFF2-40B4-BE49-F238E27FC236}">
                <a16:creationId xmlns:a16="http://schemas.microsoft.com/office/drawing/2014/main" id="{FF170338-03B3-4D5D-9C1E-835733A3BAD5}"/>
              </a:ext>
            </a:extLst>
          </p:cNvPr>
          <p:cNvCxnSpPr>
            <a:cxnSpLocks/>
            <a:stCxn id="11" idx="3"/>
            <a:endCxn id="14" idx="0"/>
          </p:cNvCxnSpPr>
          <p:nvPr/>
        </p:nvCxnSpPr>
        <p:spPr>
          <a:xfrm rot="5400000">
            <a:off x="5410067" y="3346578"/>
            <a:ext cx="1141413" cy="209550"/>
          </a:xfrm>
          <a:prstGeom prst="curved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曲线连接符 53">
            <a:extLst>
              <a:ext uri="{FF2B5EF4-FFF2-40B4-BE49-F238E27FC236}">
                <a16:creationId xmlns:a16="http://schemas.microsoft.com/office/drawing/2014/main" id="{0A0D0544-71AF-436E-9F25-736780D83AEF}"/>
              </a:ext>
            </a:extLst>
          </p:cNvPr>
          <p:cNvCxnSpPr>
            <a:cxnSpLocks/>
            <a:stCxn id="8" idx="5"/>
            <a:endCxn id="21" idx="2"/>
          </p:cNvCxnSpPr>
          <p:nvPr/>
        </p:nvCxnSpPr>
        <p:spPr>
          <a:xfrm rot="16200000" flipH="1">
            <a:off x="4960011" y="3702972"/>
            <a:ext cx="919163" cy="1363662"/>
          </a:xfrm>
          <a:prstGeom prst="curvedConnector2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曲线连接符 54">
            <a:extLst>
              <a:ext uri="{FF2B5EF4-FFF2-40B4-BE49-F238E27FC236}">
                <a16:creationId xmlns:a16="http://schemas.microsoft.com/office/drawing/2014/main" id="{27988CBD-4C2D-499E-8CDD-35A1C78DB69F}"/>
              </a:ext>
            </a:extLst>
          </p:cNvPr>
          <p:cNvCxnSpPr>
            <a:cxnSpLocks/>
            <a:stCxn id="15" idx="1"/>
          </p:cNvCxnSpPr>
          <p:nvPr/>
        </p:nvCxnSpPr>
        <p:spPr>
          <a:xfrm rot="10800000">
            <a:off x="6293512" y="4865021"/>
            <a:ext cx="357187" cy="20638"/>
          </a:xfrm>
          <a:prstGeom prst="curvedConnector3">
            <a:avLst>
              <a:gd name="adj1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曲线连接符 55">
            <a:extLst>
              <a:ext uri="{FF2B5EF4-FFF2-40B4-BE49-F238E27FC236}">
                <a16:creationId xmlns:a16="http://schemas.microsoft.com/office/drawing/2014/main" id="{79B1DE55-E11A-4CD9-84A4-E63E8FE6F321}"/>
              </a:ext>
            </a:extLst>
          </p:cNvPr>
          <p:cNvCxnSpPr>
            <a:cxnSpLocks/>
          </p:cNvCxnSpPr>
          <p:nvPr/>
        </p:nvCxnSpPr>
        <p:spPr>
          <a:xfrm>
            <a:off x="6055387" y="4203034"/>
            <a:ext cx="595312" cy="682625"/>
          </a:xfrm>
          <a:prstGeom prst="curvedConnector2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曲线连接符 24">
            <a:extLst>
              <a:ext uri="{FF2B5EF4-FFF2-40B4-BE49-F238E27FC236}">
                <a16:creationId xmlns:a16="http://schemas.microsoft.com/office/drawing/2014/main" id="{D4C4B21E-4F5B-4BB5-9FC1-B4E6234117F7}"/>
              </a:ext>
            </a:extLst>
          </p:cNvPr>
          <p:cNvCxnSpPr>
            <a:cxnSpLocks/>
          </p:cNvCxnSpPr>
          <p:nvPr/>
        </p:nvCxnSpPr>
        <p:spPr>
          <a:xfrm>
            <a:off x="2586699" y="1912271"/>
            <a:ext cx="1381125" cy="658813"/>
          </a:xfrm>
          <a:prstGeom prst="curvedConnector3">
            <a:avLst>
              <a:gd name="adj1" fmla="val 50000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曲线连接符 56">
            <a:extLst>
              <a:ext uri="{FF2B5EF4-FFF2-40B4-BE49-F238E27FC236}">
                <a16:creationId xmlns:a16="http://schemas.microsoft.com/office/drawing/2014/main" id="{D58B199E-C909-4648-8C9E-530B205C679E}"/>
              </a:ext>
            </a:extLst>
          </p:cNvPr>
          <p:cNvCxnSpPr>
            <a:cxnSpLocks/>
          </p:cNvCxnSpPr>
          <p:nvPr/>
        </p:nvCxnSpPr>
        <p:spPr>
          <a:xfrm>
            <a:off x="2581937" y="1909096"/>
            <a:ext cx="1379537" cy="657225"/>
          </a:xfrm>
          <a:prstGeom prst="curvedConnector3">
            <a:avLst>
              <a:gd name="adj1" fmla="val 50000"/>
            </a:avLst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582521107"/>
      </p:ext>
    </p:extLst>
  </p:cSld>
  <p:clrMapOvr>
    <a:masterClrMapping/>
  </p:clrMapOvr>
  <p:transition spd="slow" advTm="144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1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3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3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3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6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3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6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6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22104" y="731015"/>
            <a:ext cx="697389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25000"/>
              </a:lnSpc>
              <a:buFont typeface="+mj-lt"/>
              <a:buAutoNum type="arabicPeriod" startAt="2"/>
              <a:defRPr/>
            </a:pP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求两个城市间的最短路径问题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5000"/>
              </a:lnSpc>
              <a:defRPr/>
            </a:pP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5000"/>
              </a:lnSpc>
              <a:defRPr/>
            </a:pP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     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顶点： 城市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5000"/>
              </a:lnSpc>
              <a:defRPr/>
            </a:pP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     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边：     公路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7970" y="3573497"/>
            <a:ext cx="1046414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元素间增加了复杂关系</a:t>
            </a:r>
            <a:endParaRPr lang="en-US" altLang="zh-CN" sz="3200" b="1" dirty="0"/>
          </a:p>
          <a:p>
            <a:endParaRPr lang="en-US" altLang="zh-CN" sz="3200" dirty="0"/>
          </a:p>
          <a:p>
            <a:r>
              <a:rPr lang="zh-CN" altLang="en-US" sz="3200" dirty="0"/>
              <a:t>两大挑战：</a:t>
            </a:r>
            <a:endParaRPr lang="en-US" altLang="zh-CN" sz="3200" dirty="0"/>
          </a:p>
          <a:p>
            <a:pPr marL="457200" indent="-457200">
              <a:buAutoNum type="arabicPeriod"/>
            </a:pPr>
            <a:r>
              <a:rPr lang="zh-CN" altLang="en-US" sz="3200" dirty="0"/>
              <a:t>如何存储</a:t>
            </a:r>
            <a:r>
              <a:rPr lang="zh-CN" altLang="en-US" sz="3200" dirty="0">
                <a:solidFill>
                  <a:srgbClr val="FF0000"/>
                </a:solidFill>
              </a:rPr>
              <a:t>元素</a:t>
            </a:r>
            <a:r>
              <a:rPr lang="zh-CN" altLang="en-US" sz="3200" dirty="0"/>
              <a:t>、元素</a:t>
            </a:r>
            <a:r>
              <a:rPr lang="zh-CN" altLang="en-US" sz="3200" dirty="0">
                <a:solidFill>
                  <a:srgbClr val="FF0000"/>
                </a:solidFill>
              </a:rPr>
              <a:t>关系</a:t>
            </a:r>
            <a:endParaRPr lang="en-US" altLang="zh-CN" sz="3200" dirty="0"/>
          </a:p>
          <a:p>
            <a:pPr marL="457200" indent="-457200">
              <a:buAutoNum type="arabicPeriod"/>
            </a:pPr>
            <a:r>
              <a:rPr lang="zh-CN" altLang="en-US" sz="3200" dirty="0"/>
              <a:t>用什么方法（</a:t>
            </a:r>
            <a:r>
              <a:rPr lang="zh-CN" altLang="en-US" sz="3200" dirty="0">
                <a:solidFill>
                  <a:srgbClr val="FF0000"/>
                </a:solidFill>
              </a:rPr>
              <a:t>算法</a:t>
            </a:r>
            <a:r>
              <a:rPr lang="zh-CN" altLang="en-US" sz="3200" dirty="0"/>
              <a:t>）解决问题，效率如何，可以有更优算法吗？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846" y="1343747"/>
            <a:ext cx="3703484" cy="375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673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35830" y="1751206"/>
            <a:ext cx="11323898" cy="1279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1.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对一组有特定关系的数据，研究其存储与处理（涉及效率）。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5000"/>
              </a:lnSpc>
              <a:defRPr/>
            </a:pP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2.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比较精确度量算法的效率，比较优劣，进行优化。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D50A6377-600E-4613-9FDD-8EE5957E65E4}"/>
              </a:ext>
            </a:extLst>
          </p:cNvPr>
          <p:cNvSpPr txBox="1">
            <a:spLocks/>
          </p:cNvSpPr>
          <p:nvPr/>
        </p:nvSpPr>
        <p:spPr>
          <a:xfrm>
            <a:off x="688963" y="749003"/>
            <a:ext cx="7958628" cy="744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/>
              <a:t>一、课程目标</a:t>
            </a:r>
          </a:p>
        </p:txBody>
      </p:sp>
    </p:spTree>
    <p:extLst>
      <p:ext uri="{BB962C8B-B14F-4D97-AF65-F5344CB8AC3E}">
        <p14:creationId xmlns:p14="http://schemas.microsoft.com/office/powerpoint/2010/main" val="636037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688963" y="749003"/>
            <a:ext cx="7958628" cy="744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/>
              <a:t>一、课程目标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88962" y="1984890"/>
            <a:ext cx="10914717" cy="2208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25000"/>
              </a:lnSpc>
              <a:buAutoNum type="arabicPeriod"/>
              <a:defRPr/>
            </a:pPr>
            <a:r>
              <a:rPr lang="zh-CN" altLang="en-US" sz="2800" dirty="0">
                <a:solidFill>
                  <a:schemeClr val="tx1">
                    <a:lumMod val="75000"/>
                  </a:schemeClr>
                </a:solidFill>
              </a:rPr>
              <a:t>根据</a:t>
            </a:r>
            <a:r>
              <a:rPr lang="zh-CN" altLang="en-US" sz="2800" dirty="0">
                <a:solidFill>
                  <a:srgbClr val="FF0000"/>
                </a:solidFill>
              </a:rPr>
              <a:t>关系</a:t>
            </a:r>
            <a:r>
              <a:rPr lang="zh-CN" altLang="en-US" sz="2800" dirty="0">
                <a:solidFill>
                  <a:schemeClr val="tx1">
                    <a:lumMod val="75000"/>
                  </a:schemeClr>
                </a:solidFill>
              </a:rPr>
              <a:t>，分为几种</a:t>
            </a:r>
            <a:r>
              <a:rPr lang="zh-CN" altLang="en-US" sz="2800" dirty="0">
                <a:solidFill>
                  <a:srgbClr val="FF0000"/>
                </a:solidFill>
              </a:rPr>
              <a:t>典型</a:t>
            </a:r>
            <a:r>
              <a:rPr lang="zh-CN" altLang="en-US" sz="2800" dirty="0">
                <a:solidFill>
                  <a:schemeClr val="tx1">
                    <a:lumMod val="75000"/>
                  </a:schemeClr>
                </a:solidFill>
              </a:rPr>
              <a:t>数据结构，分别建造对应工具。</a:t>
            </a:r>
            <a:endParaRPr lang="en-US" altLang="zh-CN" sz="28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5000"/>
              </a:lnSpc>
              <a:defRPr/>
            </a:pPr>
            <a:r>
              <a:rPr lang="en-US" altLang="zh-CN" sz="2800" dirty="0">
                <a:solidFill>
                  <a:schemeClr val="tx1">
                    <a:lumMod val="75000"/>
                  </a:schemeClr>
                </a:solidFill>
              </a:rPr>
              <a:t>      </a:t>
            </a:r>
            <a:r>
              <a:rPr lang="zh-CN" altLang="en-US" sz="2800" dirty="0">
                <a:solidFill>
                  <a:schemeClr val="tx1">
                    <a:lumMod val="75000"/>
                  </a:schemeClr>
                </a:solidFill>
              </a:rPr>
              <a:t>工作中遇到实际问题，抽象到某种典型类型，用已有工具解决。</a:t>
            </a:r>
            <a:endParaRPr lang="en-US" altLang="zh-CN" sz="2800" dirty="0">
              <a:solidFill>
                <a:schemeClr val="tx1">
                  <a:lumMod val="75000"/>
                </a:schemeClr>
              </a:solidFill>
            </a:endParaRPr>
          </a:p>
          <a:p>
            <a:pPr marL="514350" indent="-514350">
              <a:lnSpc>
                <a:spcPct val="125000"/>
              </a:lnSpc>
              <a:buAutoNum type="arabicPeriod" startAt="2"/>
              <a:defRPr/>
            </a:pPr>
            <a:r>
              <a:rPr lang="zh-CN" altLang="en-US" sz="2800" dirty="0">
                <a:solidFill>
                  <a:schemeClr val="tx1">
                    <a:lumMod val="75000"/>
                  </a:schemeClr>
                </a:solidFill>
              </a:rPr>
              <a:t>在典型数据结构的学习、研究中训练解决问题较优的思路、方法。</a:t>
            </a:r>
            <a:endParaRPr lang="en-US" altLang="zh-CN" sz="2800" dirty="0">
              <a:solidFill>
                <a:schemeClr val="tx1">
                  <a:lumMod val="75000"/>
                </a:schemeClr>
              </a:solidFill>
            </a:endParaRPr>
          </a:p>
          <a:p>
            <a:pPr marL="514350" indent="-514350">
              <a:lnSpc>
                <a:spcPct val="125000"/>
              </a:lnSpc>
              <a:buAutoNum type="arabicPeriod" startAt="2"/>
              <a:defRPr/>
            </a:pPr>
            <a:r>
              <a:rPr lang="zh-CN" altLang="en-US" sz="2800" dirty="0">
                <a:solidFill>
                  <a:schemeClr val="tx1">
                    <a:lumMod val="75000"/>
                  </a:schemeClr>
                </a:solidFill>
              </a:rPr>
              <a:t>提高程序设计的能力（设计算法、算法编程、程序调试）。</a:t>
            </a:r>
            <a:endParaRPr lang="en-US" altLang="zh-CN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88962" y="5055572"/>
            <a:ext cx="5003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切忌：</a:t>
            </a:r>
            <a:r>
              <a:rPr lang="zh-CN" altLang="en-US" sz="2800" dirty="0"/>
              <a:t>纸上谈兵</a:t>
            </a:r>
          </a:p>
        </p:txBody>
      </p:sp>
    </p:spTree>
    <p:extLst>
      <p:ext uri="{BB962C8B-B14F-4D97-AF65-F5344CB8AC3E}">
        <p14:creationId xmlns:p14="http://schemas.microsoft.com/office/powerpoint/2010/main" val="2135397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680951" y="726540"/>
            <a:ext cx="3884022" cy="744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/>
              <a:t>二、课程内容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578" y="1753016"/>
            <a:ext cx="8697243" cy="240848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57578" y="4161500"/>
            <a:ext cx="8961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集合关系            线性关系                 树形关系                  图关系</a:t>
            </a: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1157578" y="4818716"/>
            <a:ext cx="394930" cy="9144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931331" y="4818716"/>
            <a:ext cx="470263" cy="9144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625045" y="5746179"/>
            <a:ext cx="22490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排序         查找</a:t>
            </a: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3590314" y="4818716"/>
            <a:ext cx="261257" cy="9144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165080" y="4818716"/>
            <a:ext cx="95292" cy="9144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4532498" y="4818716"/>
            <a:ext cx="285725" cy="9144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3041673" y="5733116"/>
            <a:ext cx="2390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线性表  栈  队列  </a:t>
            </a:r>
          </a:p>
        </p:txBody>
      </p:sp>
      <p:cxnSp>
        <p:nvCxnSpPr>
          <p:cNvPr id="12" name="直接连接符 11"/>
          <p:cNvCxnSpPr/>
          <p:nvPr/>
        </p:nvCxnSpPr>
        <p:spPr>
          <a:xfrm>
            <a:off x="6725400" y="4623165"/>
            <a:ext cx="0" cy="11099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9233468" y="4623165"/>
            <a:ext cx="26126" cy="11099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535988" y="5711178"/>
            <a:ext cx="770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树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9024461" y="5711177"/>
            <a:ext cx="731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图</a:t>
            </a:r>
          </a:p>
        </p:txBody>
      </p:sp>
    </p:spTree>
    <p:extLst>
      <p:ext uri="{BB962C8B-B14F-4D97-AF65-F5344CB8AC3E}">
        <p14:creationId xmlns:p14="http://schemas.microsoft.com/office/powerpoint/2010/main" val="2403000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8861AEBD-1AA1-4376-BF3E-8D4BFEB91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0" dirty="0">
                <a:latin typeface="Arial" panose="020B0604020202020204" pitchFamily="34" charset="0"/>
              </a:rPr>
              <a:t>新冠病毒在我国传播路线图</a:t>
            </a:r>
            <a:endParaRPr lang="zh-CN" altLang="en-US" dirty="0"/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3CEBBE3E-C0DA-44C6-B7A5-A6131527FB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00" y="1335088"/>
            <a:ext cx="48768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C739D97-A21C-46F2-9F94-793E68637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525" y="1335088"/>
            <a:ext cx="5087938" cy="487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9">
            <a:extLst>
              <a:ext uri="{FF2B5EF4-FFF2-40B4-BE49-F238E27FC236}">
                <a16:creationId xmlns:a16="http://schemas.microsoft.com/office/drawing/2014/main" id="{E124B89D-3446-4ACD-BC89-E6F08B08E9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3" y="6276975"/>
            <a:ext cx="60833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80000"/>
              <a:buFont typeface="Wingdings" panose="05000000000000000000" pitchFamily="2" charset="2"/>
              <a:buChar char="v"/>
              <a:defRPr kumimoji="1" sz="32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  <a:defRPr kumimoji="1" sz="28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0">
                <a:latin typeface="Arial" panose="020B0604020202020204" pitchFamily="34" charset="0"/>
                <a:ea typeface="宋体" panose="02010600030101010101" pitchFamily="2" charset="-122"/>
              </a:rPr>
              <a:t>备注：图片由上海交通大学智能物联网研究中心提供</a:t>
            </a:r>
          </a:p>
        </p:txBody>
      </p:sp>
    </p:spTree>
    <p:extLst>
      <p:ext uri="{BB962C8B-B14F-4D97-AF65-F5344CB8AC3E}">
        <p14:creationId xmlns:p14="http://schemas.microsoft.com/office/powerpoint/2010/main" val="2282542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">
            <a:extLst>
              <a:ext uri="{FF2B5EF4-FFF2-40B4-BE49-F238E27FC236}">
                <a16:creationId xmlns:a16="http://schemas.microsoft.com/office/drawing/2014/main" id="{D9327C3E-56B1-4CDE-9A8E-19E27C55E1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3850" y="1341438"/>
            <a:ext cx="3422650" cy="224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80000"/>
              <a:buFont typeface="Wingdings" panose="05000000000000000000" pitchFamily="2" charset="2"/>
              <a:buChar char="v"/>
              <a:defRPr kumimoji="1" sz="32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  <a:defRPr kumimoji="1" sz="28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b="0"/>
              <a:t>图的结构：信息丰富，但脉络关系不直观</a:t>
            </a:r>
            <a:endParaRPr lang="en-US" altLang="zh-CN" sz="2800" b="0"/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800" b="0"/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b="0"/>
              <a:t>树：图的去冗去环，保留脉络主干</a:t>
            </a:r>
          </a:p>
        </p:txBody>
      </p:sp>
      <p:pic>
        <p:nvPicPr>
          <p:cNvPr id="5" name="图片 2">
            <a:extLst>
              <a:ext uri="{FF2B5EF4-FFF2-40B4-BE49-F238E27FC236}">
                <a16:creationId xmlns:a16="http://schemas.microsoft.com/office/drawing/2014/main" id="{66122504-3531-45FD-832B-C495C56750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0813" y="1588"/>
            <a:ext cx="5472112" cy="4738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3">
            <a:extLst>
              <a:ext uri="{FF2B5EF4-FFF2-40B4-BE49-F238E27FC236}">
                <a16:creationId xmlns:a16="http://schemas.microsoft.com/office/drawing/2014/main" id="{29FC1A88-93F8-4CBE-B68F-C45BF056F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451" y="4657704"/>
            <a:ext cx="8343900" cy="2087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5733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Rot="1" noChangeArrowheads="1"/>
          </p:cNvSpPr>
          <p:nvPr/>
        </p:nvSpPr>
        <p:spPr>
          <a:xfrm>
            <a:off x="2795491" y="787541"/>
            <a:ext cx="3819072" cy="6857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/>
              <a:t>   </a:t>
            </a:r>
            <a:endParaRPr lang="zh-CN" altLang="en-US" sz="4300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592222" y="720463"/>
            <a:ext cx="4406535" cy="7445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4000" b="1" dirty="0">
                <a:solidFill>
                  <a:schemeClr val="accent1"/>
                </a:solidFill>
              </a:rPr>
              <a:t>三、课程地位</a:t>
            </a:r>
          </a:p>
        </p:txBody>
      </p:sp>
      <p:sp>
        <p:nvSpPr>
          <p:cNvPr id="4" name="下箭头 3"/>
          <p:cNvSpPr/>
          <p:nvPr/>
        </p:nvSpPr>
        <p:spPr>
          <a:xfrm>
            <a:off x="1119091" y="1750817"/>
            <a:ext cx="193764" cy="4493623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上箭头 4"/>
          <p:cNvSpPr/>
          <p:nvPr/>
        </p:nvSpPr>
        <p:spPr>
          <a:xfrm>
            <a:off x="4629008" y="1716654"/>
            <a:ext cx="191926" cy="4493624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238945" y="2644117"/>
            <a:ext cx="4310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课程学习</a:t>
            </a:r>
            <a:endParaRPr lang="zh-CN" altLang="en-US" sz="2000" dirty="0"/>
          </a:p>
        </p:txBody>
      </p:sp>
      <p:sp>
        <p:nvSpPr>
          <p:cNvPr id="7" name="文本框 6"/>
          <p:cNvSpPr txBox="1"/>
          <p:nvPr/>
        </p:nvSpPr>
        <p:spPr>
          <a:xfrm>
            <a:off x="516021" y="2644117"/>
            <a:ext cx="5878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问题求解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532398" y="5504883"/>
            <a:ext cx="3096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程序设计思想与方法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200223" y="4277388"/>
            <a:ext cx="1541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数据结构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768243" y="3073277"/>
            <a:ext cx="24427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算法设计与分析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200223" y="1927501"/>
            <a:ext cx="1933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软件工程</a:t>
            </a:r>
          </a:p>
        </p:txBody>
      </p:sp>
      <p:sp>
        <p:nvSpPr>
          <p:cNvPr id="12" name="云形 11"/>
          <p:cNvSpPr/>
          <p:nvPr/>
        </p:nvSpPr>
        <p:spPr>
          <a:xfrm>
            <a:off x="5909702" y="5121204"/>
            <a:ext cx="3631832" cy="1229022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614563" y="5320216"/>
            <a:ext cx="2886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语句，思维，简单问题、正确程序</a:t>
            </a:r>
          </a:p>
        </p:txBody>
      </p:sp>
      <p:sp>
        <p:nvSpPr>
          <p:cNvPr id="14" name="云形 13"/>
          <p:cNvSpPr/>
          <p:nvPr/>
        </p:nvSpPr>
        <p:spPr>
          <a:xfrm>
            <a:off x="6010816" y="4160010"/>
            <a:ext cx="3774003" cy="883442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6288086" y="4336070"/>
            <a:ext cx="3052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复杂问题，更优程序</a:t>
            </a:r>
          </a:p>
        </p:txBody>
      </p:sp>
      <p:sp>
        <p:nvSpPr>
          <p:cNvPr id="16" name="云形 15"/>
          <p:cNvSpPr/>
          <p:nvPr/>
        </p:nvSpPr>
        <p:spPr>
          <a:xfrm>
            <a:off x="5946830" y="2869039"/>
            <a:ext cx="4138436" cy="932738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云形 16"/>
          <p:cNvSpPr/>
          <p:nvPr/>
        </p:nvSpPr>
        <p:spPr>
          <a:xfrm>
            <a:off x="5708301" y="1566405"/>
            <a:ext cx="4376965" cy="1294256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288086" y="3073277"/>
            <a:ext cx="3927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典型算法设计、理论分析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140991" y="1960168"/>
            <a:ext cx="3944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任务分解，质量、进度监控</a:t>
            </a:r>
          </a:p>
        </p:txBody>
      </p:sp>
    </p:spTree>
    <p:extLst>
      <p:ext uri="{BB962C8B-B14F-4D97-AF65-F5344CB8AC3E}">
        <p14:creationId xmlns:p14="http://schemas.microsoft.com/office/powerpoint/2010/main" val="3636746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Rot="1" noChangeArrowheads="1"/>
          </p:cNvSpPr>
          <p:nvPr/>
        </p:nvSpPr>
        <p:spPr>
          <a:xfrm>
            <a:off x="2329664" y="425232"/>
            <a:ext cx="3819072" cy="6857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/>
              <a:t>   </a:t>
            </a:r>
            <a:endParaRPr lang="zh-CN" altLang="en-US" sz="4300" dirty="0"/>
          </a:p>
        </p:txBody>
      </p:sp>
      <p:sp>
        <p:nvSpPr>
          <p:cNvPr id="3" name="标题 5"/>
          <p:cNvSpPr txBox="1">
            <a:spLocks/>
          </p:cNvSpPr>
          <p:nvPr/>
        </p:nvSpPr>
        <p:spPr>
          <a:xfrm>
            <a:off x="993600" y="1558794"/>
            <a:ext cx="11018860" cy="48739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教师：     王新兵  </a:t>
            </a:r>
            <a:r>
              <a:rPr lang="en-US" altLang="zh-CN" dirty="0">
                <a:hlinkClick r:id="rId3"/>
              </a:rPr>
              <a:t>xwang8@sjtu.edu.cn</a:t>
            </a:r>
            <a:r>
              <a:rPr lang="en-US" altLang="zh-CN" dirty="0"/>
              <a:t>  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                </a:t>
            </a:r>
            <a:r>
              <a:rPr lang="zh-CN" altLang="en-US" dirty="0"/>
              <a:t>孟桂娥  </a:t>
            </a:r>
            <a:r>
              <a:rPr lang="en-US" altLang="zh-CN" dirty="0">
                <a:hlinkClick r:id="rId4"/>
              </a:rPr>
              <a:t>gemeng@sjtu.edu.cn</a:t>
            </a:r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课件</a:t>
            </a:r>
            <a:r>
              <a:rPr lang="en-US" altLang="zh-CN" dirty="0"/>
              <a:t>: canvas</a:t>
            </a:r>
            <a:br>
              <a:rPr lang="en-US" altLang="zh-CN" dirty="0"/>
            </a:br>
            <a:br>
              <a:rPr lang="en-US" altLang="zh-CN" dirty="0"/>
            </a:br>
            <a:r>
              <a:rPr lang="zh-CN" altLang="en-US" dirty="0"/>
              <a:t>课后作业：</a:t>
            </a:r>
            <a:r>
              <a:rPr lang="en-US" altLang="zh-CN" dirty="0" err="1"/>
              <a:t>oj</a:t>
            </a:r>
            <a:r>
              <a:rPr lang="zh-CN" altLang="en-US" dirty="0"/>
              <a:t>系统</a:t>
            </a:r>
            <a:r>
              <a:rPr lang="en-US" altLang="zh-CN" dirty="0"/>
              <a:t>(https://acm.sjtu.edu.cn/OnlineJudge/)</a:t>
            </a:r>
            <a:br>
              <a:rPr lang="zh-CN" altLang="en-US" dirty="0"/>
            </a:br>
            <a:r>
              <a:rPr lang="zh-CN" altLang="en-US" dirty="0"/>
              <a:t>课后答疑：班级微信群</a:t>
            </a:r>
            <a:br>
              <a:rPr lang="zh-CN" altLang="en-US" dirty="0"/>
            </a:br>
            <a:r>
              <a:rPr lang="zh-CN" altLang="en-US" dirty="0"/>
              <a:t>                  助教答疑</a:t>
            </a:r>
            <a:r>
              <a:rPr lang="en-US" altLang="zh-CN" dirty="0"/>
              <a:t>(</a:t>
            </a:r>
            <a:r>
              <a:rPr lang="zh-CN" altLang="en-US" sz="1800" dirty="0"/>
              <a:t>时间地点另行通知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                 </a:t>
            </a:r>
            <a:r>
              <a:rPr lang="zh-CN" altLang="en-US" dirty="0"/>
              <a:t>教师答疑</a:t>
            </a:r>
            <a:r>
              <a:rPr lang="en-US" altLang="zh-CN" dirty="0"/>
              <a:t>(</a:t>
            </a:r>
            <a:r>
              <a:rPr lang="zh-CN" altLang="en-US" sz="1800" dirty="0"/>
              <a:t>电院</a:t>
            </a:r>
            <a:r>
              <a:rPr lang="en-US" altLang="zh-CN" sz="1800" dirty="0"/>
              <a:t>4-232</a:t>
            </a:r>
            <a:r>
              <a:rPr lang="zh-CN" altLang="en-US" sz="1800" dirty="0"/>
              <a:t>，时间和大家协商确定</a:t>
            </a:r>
            <a:r>
              <a:rPr lang="zh-CN" altLang="en-US" dirty="0"/>
              <a:t>）</a:t>
            </a: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993600" y="730510"/>
            <a:ext cx="4406535" cy="7445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4000" b="1" dirty="0">
                <a:solidFill>
                  <a:schemeClr val="accent1"/>
                </a:solidFill>
              </a:rPr>
              <a:t>四、课程信息</a:t>
            </a:r>
          </a:p>
        </p:txBody>
      </p:sp>
    </p:spTree>
    <p:extLst>
      <p:ext uri="{BB962C8B-B14F-4D97-AF65-F5344CB8AC3E}">
        <p14:creationId xmlns:p14="http://schemas.microsoft.com/office/powerpoint/2010/main" val="2206572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Rot="1" noChangeArrowheads="1"/>
          </p:cNvSpPr>
          <p:nvPr/>
        </p:nvSpPr>
        <p:spPr>
          <a:xfrm>
            <a:off x="1794826" y="528750"/>
            <a:ext cx="3819072" cy="6857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/>
              <a:t>   </a:t>
            </a:r>
            <a:endParaRPr lang="zh-CN" altLang="en-US" sz="4300" dirty="0"/>
          </a:p>
        </p:txBody>
      </p:sp>
      <p:sp>
        <p:nvSpPr>
          <p:cNvPr id="3" name="Rectangle 2"/>
          <p:cNvSpPr txBox="1">
            <a:spLocks noRot="1" noChangeArrowheads="1"/>
          </p:cNvSpPr>
          <p:nvPr/>
        </p:nvSpPr>
        <p:spPr>
          <a:xfrm>
            <a:off x="674738" y="661079"/>
            <a:ext cx="4217644" cy="7477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4000" b="1" dirty="0">
                <a:solidFill>
                  <a:schemeClr val="accent1"/>
                </a:solidFill>
              </a:rPr>
              <a:t>教材及参考书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674738" y="1798976"/>
            <a:ext cx="10246304" cy="3152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  <a:defRPr/>
            </a:pPr>
            <a:r>
              <a:rPr lang="zh-CN" altLang="en-US" sz="3200" dirty="0"/>
              <a:t>数据结构 （</a:t>
            </a:r>
            <a:r>
              <a:rPr lang="en-US" altLang="zh-CN" sz="3200" dirty="0"/>
              <a:t>C++</a:t>
            </a:r>
            <a:r>
              <a:rPr lang="zh-CN" altLang="en-US" sz="3200" dirty="0"/>
              <a:t>语言描述）慕课版</a:t>
            </a:r>
            <a:endParaRPr lang="en-US" altLang="zh-CN" sz="3200" dirty="0"/>
          </a:p>
          <a:p>
            <a:pPr algn="l">
              <a:lnSpc>
                <a:spcPct val="80000"/>
              </a:lnSpc>
              <a:defRPr/>
            </a:pPr>
            <a:r>
              <a:rPr lang="zh-CN" altLang="en-US" sz="3200" dirty="0"/>
              <a:t>张同珍   人民邮电出版社</a:t>
            </a:r>
            <a:endParaRPr lang="en-US" altLang="zh-CN" sz="3200" dirty="0"/>
          </a:p>
          <a:p>
            <a:pPr algn="l">
              <a:lnSpc>
                <a:spcPct val="80000"/>
              </a:lnSpc>
              <a:defRPr/>
            </a:pPr>
            <a:endParaRPr lang="en-US" altLang="zh-CN" sz="3200" dirty="0"/>
          </a:p>
          <a:p>
            <a:pPr algn="l">
              <a:lnSpc>
                <a:spcPct val="80000"/>
              </a:lnSpc>
              <a:defRPr/>
            </a:pPr>
            <a:r>
              <a:rPr lang="zh-CN" altLang="en-US" sz="3200" dirty="0"/>
              <a:t>数据结构：</a:t>
            </a:r>
            <a:r>
              <a:rPr lang="en-US" altLang="zh-CN" sz="3200" dirty="0"/>
              <a:t>《</a:t>
            </a:r>
            <a:r>
              <a:rPr lang="zh-CN" altLang="en-US" sz="3200" dirty="0"/>
              <a:t>数据结构</a:t>
            </a:r>
            <a:r>
              <a:rPr lang="en-US" altLang="zh-CN" sz="3200" dirty="0"/>
              <a:t>》</a:t>
            </a:r>
          </a:p>
          <a:p>
            <a:pPr algn="l">
              <a:lnSpc>
                <a:spcPct val="80000"/>
              </a:lnSpc>
              <a:defRPr/>
            </a:pPr>
            <a:r>
              <a:rPr lang="zh-CN" altLang="en-US" sz="3200" dirty="0"/>
              <a:t>俞勇等   高等教育出版社 </a:t>
            </a:r>
            <a:endParaRPr lang="en-US" altLang="zh-CN" sz="3200" dirty="0"/>
          </a:p>
          <a:p>
            <a:pPr algn="l">
              <a:lnSpc>
                <a:spcPct val="80000"/>
              </a:lnSpc>
              <a:defRPr/>
            </a:pPr>
            <a:endParaRPr lang="en-US" altLang="zh-CN" sz="3200" dirty="0"/>
          </a:p>
          <a:p>
            <a:pPr>
              <a:lnSpc>
                <a:spcPct val="80000"/>
              </a:lnSpc>
              <a:buFontTx/>
              <a:buNone/>
              <a:defRPr/>
            </a:pPr>
            <a:endParaRPr lang="zh-CN" altLang="en-US" b="1" dirty="0"/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endParaRPr lang="zh-CN" altLang="en-US" sz="18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B2D1249-F4C2-43C3-877C-23DAC601E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22" y="1408791"/>
            <a:ext cx="2409825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945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>
          <a:xfrm>
            <a:off x="1031802" y="1358783"/>
            <a:ext cx="6757851" cy="51075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/>
              <a:t>一、</a:t>
            </a:r>
            <a:r>
              <a:rPr lang="zh-CN" altLang="en-US" sz="3600" dirty="0"/>
              <a:t>课程目标</a:t>
            </a:r>
            <a:br>
              <a:rPr lang="zh-CN" altLang="en-US" sz="3600" dirty="0"/>
            </a:br>
            <a:br>
              <a:rPr lang="zh-CN" altLang="en-US" sz="3600" dirty="0"/>
            </a:br>
            <a:r>
              <a:rPr lang="zh-CN" altLang="en-US" sz="3600" dirty="0"/>
              <a:t>二、课程内容</a:t>
            </a:r>
            <a:br>
              <a:rPr lang="zh-CN" altLang="en-US" sz="3600" dirty="0"/>
            </a:br>
            <a:br>
              <a:rPr lang="zh-CN" altLang="en-US" sz="3600" dirty="0"/>
            </a:br>
            <a:r>
              <a:rPr lang="zh-CN" altLang="en-US" sz="3600" dirty="0"/>
              <a:t>三、课程地位</a:t>
            </a:r>
            <a:br>
              <a:rPr lang="zh-CN" altLang="en-US" sz="3600" dirty="0"/>
            </a:br>
            <a:br>
              <a:rPr lang="zh-CN" altLang="en-US" sz="3600" dirty="0"/>
            </a:br>
            <a:r>
              <a:rPr lang="zh-CN" altLang="en-US" sz="3600" dirty="0"/>
              <a:t>四、课程信息</a:t>
            </a:r>
            <a:br>
              <a:rPr lang="zh-CN" altLang="en-US" sz="3600" dirty="0"/>
            </a:br>
            <a:br>
              <a:rPr lang="zh-CN" altLang="en-US" sz="3600" dirty="0"/>
            </a:br>
            <a:r>
              <a:rPr lang="zh-CN" altLang="en-US" sz="3600" dirty="0"/>
              <a:t>五、课程要求</a:t>
            </a: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2CC3BC08-CE83-4D2E-A384-B0ADB4E60E26}"/>
              </a:ext>
            </a:extLst>
          </p:cNvPr>
          <p:cNvSpPr txBox="1">
            <a:spLocks/>
          </p:cNvSpPr>
          <p:nvPr/>
        </p:nvSpPr>
        <p:spPr>
          <a:xfrm>
            <a:off x="427707" y="767380"/>
            <a:ext cx="7958628" cy="744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/>
              <a:t>    课程概述</a:t>
            </a:r>
          </a:p>
        </p:txBody>
      </p:sp>
    </p:spTree>
    <p:extLst>
      <p:ext uri="{BB962C8B-B14F-4D97-AF65-F5344CB8AC3E}">
        <p14:creationId xmlns:p14="http://schemas.microsoft.com/office/powerpoint/2010/main" val="2747509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801353" y="718588"/>
            <a:ext cx="7497258" cy="744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/>
              <a:t>成绩组成</a:t>
            </a:r>
          </a:p>
        </p:txBody>
      </p:sp>
      <p:sp>
        <p:nvSpPr>
          <p:cNvPr id="3" name="Rectangle 2"/>
          <p:cNvSpPr txBox="1">
            <a:spLocks noRot="1" noChangeArrowheads="1"/>
          </p:cNvSpPr>
          <p:nvPr/>
        </p:nvSpPr>
        <p:spPr>
          <a:xfrm>
            <a:off x="2398675" y="511497"/>
            <a:ext cx="3819072" cy="6857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/>
              <a:t>   </a:t>
            </a:r>
            <a:endParaRPr lang="zh-CN" altLang="en-US" sz="4300" dirty="0"/>
          </a:p>
        </p:txBody>
      </p:sp>
      <p:sp>
        <p:nvSpPr>
          <p:cNvPr id="4" name="文本框 3"/>
          <p:cNvSpPr txBox="1"/>
          <p:nvPr/>
        </p:nvSpPr>
        <p:spPr>
          <a:xfrm>
            <a:off x="801353" y="1980546"/>
            <a:ext cx="9684430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期末考试： 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70%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平时成绩： 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30%          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课堂表现，实验作业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defRPr/>
            </a:pP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915676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801353" y="718588"/>
            <a:ext cx="7497258" cy="744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/>
              <a:t>注意事项</a:t>
            </a:r>
          </a:p>
        </p:txBody>
      </p:sp>
      <p:sp>
        <p:nvSpPr>
          <p:cNvPr id="3" name="Rectangle 2"/>
          <p:cNvSpPr txBox="1">
            <a:spLocks noRot="1" noChangeArrowheads="1"/>
          </p:cNvSpPr>
          <p:nvPr/>
        </p:nvSpPr>
        <p:spPr>
          <a:xfrm>
            <a:off x="2398675" y="511497"/>
            <a:ext cx="3819072" cy="6857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/>
              <a:t>   </a:t>
            </a:r>
            <a:endParaRPr lang="zh-CN" altLang="en-US" sz="4300" dirty="0"/>
          </a:p>
        </p:txBody>
      </p:sp>
      <p:sp>
        <p:nvSpPr>
          <p:cNvPr id="4" name="文本框 3"/>
          <p:cNvSpPr txBox="1"/>
          <p:nvPr/>
        </p:nvSpPr>
        <p:spPr>
          <a:xfrm>
            <a:off x="894521" y="1771828"/>
            <a:ext cx="9591261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本课程是一门实践性很强的课程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教学过程中有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次限时作业作为实践环节检查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课程</a:t>
            </a:r>
            <a:r>
              <a:rPr lang="zh-CN" altLang="en-US" sz="3200" dirty="0">
                <a:solidFill>
                  <a:srgbClr val="FF0000"/>
                </a:solidFill>
              </a:rPr>
              <a:t>不提供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重考、免修考、缓考和补考</a:t>
            </a:r>
            <a:endParaRPr lang="en-US" altLang="zh-CN" sz="2800" dirty="0"/>
          </a:p>
          <a:p>
            <a:pPr>
              <a:defRPr/>
            </a:pPr>
            <a:endParaRPr lang="zh-CN" altLang="en-US" sz="2800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B04CC2E8-A11B-43B3-8822-AB35B684AD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747741"/>
              </p:ext>
            </p:extLst>
          </p:nvPr>
        </p:nvGraphicFramePr>
        <p:xfrm>
          <a:off x="2032000" y="3514820"/>
          <a:ext cx="7290904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9878">
                  <a:extLst>
                    <a:ext uri="{9D8B030D-6E8A-4147-A177-3AD203B41FA5}">
                      <a16:colId xmlns:a16="http://schemas.microsoft.com/office/drawing/2014/main" val="1699074393"/>
                    </a:ext>
                  </a:extLst>
                </a:gridCol>
                <a:gridCol w="4731026">
                  <a:extLst>
                    <a:ext uri="{9D8B030D-6E8A-4147-A177-3AD203B41FA5}">
                      <a16:colId xmlns:a16="http://schemas.microsoft.com/office/drawing/2014/main" val="2458455064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3200" dirty="0"/>
                        <a:t>3</a:t>
                      </a:r>
                      <a:r>
                        <a:rPr lang="zh-CN" altLang="en-US" sz="3200" dirty="0"/>
                        <a:t>次限时作业时间安排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688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时间待定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考察线性结构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9274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dirty="0"/>
                        <a:t>时间待定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考察树形结构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548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时间待定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考察查找与排序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725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7233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Rot="1" noChangeArrowheads="1"/>
          </p:cNvSpPr>
          <p:nvPr/>
        </p:nvSpPr>
        <p:spPr>
          <a:xfrm>
            <a:off x="3347581" y="666772"/>
            <a:ext cx="3819072" cy="6857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/>
              <a:t>   </a:t>
            </a:r>
            <a:endParaRPr lang="zh-CN" altLang="en-US" sz="4300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850582" y="666772"/>
            <a:ext cx="4406535" cy="7445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4000" b="1" dirty="0">
                <a:solidFill>
                  <a:schemeClr val="accent1"/>
                </a:solidFill>
              </a:rPr>
              <a:t>五、课程要求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931380" y="1786385"/>
            <a:ext cx="1014984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考勤要求</a:t>
            </a:r>
            <a:endParaRPr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课堂练习本（手边）</a:t>
            </a:r>
            <a:endParaRPr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课后独立作业，提高</a:t>
            </a:r>
            <a:endParaRPr lang="en-US" altLang="zh-CN" sz="3200" dirty="0"/>
          </a:p>
          <a:p>
            <a:endParaRPr lang="en-US" altLang="zh-CN" sz="3200" dirty="0"/>
          </a:p>
          <a:p>
            <a:endParaRPr lang="en-US" altLang="zh-CN" sz="3200" dirty="0"/>
          </a:p>
          <a:p>
            <a:r>
              <a:rPr lang="en-US" altLang="zh-CN" sz="3600" dirty="0" err="1"/>
              <a:t>LeetCode</a:t>
            </a:r>
            <a:r>
              <a:rPr lang="zh-CN" altLang="en-US" sz="3600" dirty="0"/>
              <a:t>中国官网（</a:t>
            </a:r>
            <a:r>
              <a:rPr lang="en-US" altLang="zh-CN" sz="3600" dirty="0">
                <a:hlinkClick r:id="rId2"/>
              </a:rPr>
              <a:t>https://</a:t>
            </a:r>
            <a:r>
              <a:rPr lang="en-US" altLang="zh-CN" sz="3600" b="1" dirty="0">
                <a:hlinkClick r:id="rId2"/>
              </a:rPr>
              <a:t>leetcode</a:t>
            </a:r>
            <a:r>
              <a:rPr lang="en-US" altLang="zh-CN" sz="3600" dirty="0">
                <a:hlinkClick r:id="rId2"/>
              </a:rPr>
              <a:t>-cn.com</a:t>
            </a:r>
            <a:r>
              <a:rPr lang="zh-CN" altLang="en-US" sz="3600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300876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B6A470F-5FE4-411E-9A31-2BCCDE7AB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与</a:t>
            </a:r>
            <a:r>
              <a:rPr lang="en-US" altLang="zh-CN" dirty="0"/>
              <a:t>《</a:t>
            </a:r>
            <a:r>
              <a:rPr lang="zh-CN" altLang="en-US" dirty="0"/>
              <a:t>程序设计原理与方法</a:t>
            </a:r>
            <a:r>
              <a:rPr lang="en-US" altLang="zh-CN" dirty="0"/>
              <a:t>》</a:t>
            </a:r>
            <a:r>
              <a:rPr lang="zh-CN" altLang="en-US" dirty="0"/>
              <a:t>关系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238D23D-C51F-4555-9DBD-CFE36B2A833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 Collections</a:t>
            </a:r>
          </a:p>
          <a:p>
            <a:pPr lvl="1"/>
            <a:r>
              <a:rPr lang="en-US" altLang="zh-CN" dirty="0"/>
              <a:t>Vector, Stack, Queue, Map, and Set</a:t>
            </a:r>
          </a:p>
          <a:p>
            <a:pPr lvl="1"/>
            <a:r>
              <a:rPr lang="en-US" altLang="zh-CN" dirty="0"/>
              <a:t>String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0ED3ACB-F590-457F-BC33-D3CDE73094B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dirty="0"/>
              <a:t>本课程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4CDD06-DDEB-4D5D-A2F1-DCACA386DE34}"/>
              </a:ext>
            </a:extLst>
          </p:cNvPr>
          <p:cNvSpPr txBox="1"/>
          <p:nvPr/>
        </p:nvSpPr>
        <p:spPr>
          <a:xfrm>
            <a:off x="1103243" y="354827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直接使用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1EA2B16-0249-402C-BA76-F2BBD8F02278}"/>
              </a:ext>
            </a:extLst>
          </p:cNvPr>
          <p:cNvSpPr txBox="1"/>
          <p:nvPr/>
        </p:nvSpPr>
        <p:spPr>
          <a:xfrm>
            <a:off x="6559493" y="2505670"/>
            <a:ext cx="528264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dirty="0"/>
              <a:t>为什么要设计这些容器？</a:t>
            </a:r>
            <a:endParaRPr lang="en-US" altLang="zh-CN" sz="3200" dirty="0"/>
          </a:p>
          <a:p>
            <a:endParaRPr lang="en-US" altLang="zh-CN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dirty="0"/>
              <a:t>如何设计容器？</a:t>
            </a:r>
            <a:endParaRPr lang="en-US" altLang="zh-CN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dirty="0"/>
              <a:t>针对不同应用，如何选择“合适”的容器？</a:t>
            </a:r>
            <a:endParaRPr lang="en-US" altLang="zh-CN" sz="3200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52984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ACFC81-EB05-45AD-8739-03D953730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CS1604-Collections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042A32-AB26-4C77-9053-2FCFB02DE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Collections</a:t>
            </a:r>
            <a:r>
              <a:rPr lang="en-US" altLang="zh-CN" dirty="0"/>
              <a:t>: Data structures for representing </a:t>
            </a:r>
            <a:r>
              <a:rPr lang="en-US" altLang="zh-CN" dirty="0">
                <a:solidFill>
                  <a:srgbClr val="FF0000"/>
                </a:solidFill>
              </a:rPr>
              <a:t>a collection of values</a:t>
            </a:r>
          </a:p>
          <a:p>
            <a:pPr lvl="1"/>
            <a:r>
              <a:rPr lang="en-US" altLang="zh-CN" dirty="0"/>
              <a:t>We will introduce five of them: </a:t>
            </a:r>
            <a:r>
              <a:rPr lang="en-US" altLang="zh-CN" b="1" dirty="0"/>
              <a:t>Vector</a:t>
            </a:r>
            <a:r>
              <a:rPr lang="en-US" altLang="zh-CN" dirty="0"/>
              <a:t>, </a:t>
            </a:r>
            <a:r>
              <a:rPr lang="en-US" altLang="zh-CN" b="1" dirty="0"/>
              <a:t>Stack</a:t>
            </a:r>
            <a:r>
              <a:rPr lang="en-US" altLang="zh-CN" dirty="0"/>
              <a:t>, </a:t>
            </a:r>
            <a:r>
              <a:rPr lang="en-US" altLang="zh-CN" b="1" dirty="0"/>
              <a:t>Queue</a:t>
            </a:r>
            <a:r>
              <a:rPr lang="en-US" altLang="zh-CN" dirty="0"/>
              <a:t>, </a:t>
            </a:r>
            <a:r>
              <a:rPr lang="en-US" altLang="zh-CN" b="1" dirty="0"/>
              <a:t>Map</a:t>
            </a:r>
            <a:r>
              <a:rPr lang="en-US" altLang="zh-CN" dirty="0"/>
              <a:t>, and </a:t>
            </a:r>
            <a:r>
              <a:rPr lang="en-US" altLang="zh-CN" b="1" dirty="0"/>
              <a:t>Set</a:t>
            </a:r>
            <a:r>
              <a:rPr lang="en-US" altLang="zh-CN" dirty="0"/>
              <a:t>.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Collections may be represented as polymorphic ADTs in C++</a:t>
            </a:r>
          </a:p>
          <a:p>
            <a:pPr lvl="1"/>
            <a:r>
              <a:rPr lang="en-US" altLang="zh-CN" dirty="0"/>
              <a:t>We DO NOT need to understand how they are implemented for now</a:t>
            </a:r>
          </a:p>
          <a:p>
            <a:pPr lvl="1"/>
            <a:r>
              <a:rPr lang="en-US" altLang="zh-CN" dirty="0"/>
              <a:t>We first learn how to make use of objects of such types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b="1" dirty="0"/>
              <a:t>Note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/>
              <a:t>C++ Standard Template Library (STL) supports all of the collections above</a:t>
            </a:r>
          </a:p>
          <a:p>
            <a:pPr lvl="1"/>
            <a:r>
              <a:rPr lang="en-US" altLang="zh-CN" dirty="0"/>
              <a:t>We </a:t>
            </a:r>
            <a:r>
              <a:rPr lang="en-US" altLang="zh-CN" dirty="0">
                <a:solidFill>
                  <a:srgbClr val="FF0000"/>
                </a:solidFill>
              </a:rPr>
              <a:t>DO NOT </a:t>
            </a:r>
            <a:r>
              <a:rPr lang="en-US" altLang="zh-CN" dirty="0"/>
              <a:t>use them in this course because of their complexity</a:t>
            </a:r>
          </a:p>
          <a:p>
            <a:pPr lvl="1"/>
            <a:r>
              <a:rPr lang="en-US" altLang="zh-CN" dirty="0"/>
              <a:t>Instead, we use </a:t>
            </a:r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StanfordCppLib</a:t>
            </a:r>
            <a:r>
              <a:rPr lang="en-US" altLang="zh-CN" dirty="0"/>
              <a:t> (more lightweight than STL)</a:t>
            </a:r>
          </a:p>
          <a:p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82B1529-6F95-450A-B609-CE80A0BB3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1EB45-D69C-409E-BB76-CE8D45961290}" type="slidenum">
              <a:rPr lang="zh-CN" altLang="en-US" smtClean="0"/>
              <a:pPr/>
              <a:t>24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6810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Rot="1" noChangeArrowheads="1"/>
          </p:cNvSpPr>
          <p:nvPr/>
        </p:nvSpPr>
        <p:spPr>
          <a:xfrm>
            <a:off x="3347581" y="666772"/>
            <a:ext cx="3819072" cy="6857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/>
              <a:t>   </a:t>
            </a:r>
            <a:endParaRPr lang="zh-CN" altLang="en-US" sz="43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1C62A1F-CE5E-48B1-B5F7-B2983E0B05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585" y="198120"/>
            <a:ext cx="5216829" cy="646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74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427707" y="767380"/>
            <a:ext cx="7958628" cy="744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/>
              <a:t>一、课程目标</a:t>
            </a:r>
          </a:p>
        </p:txBody>
      </p:sp>
      <p:sp>
        <p:nvSpPr>
          <p:cNvPr id="4" name="Rectangle 2"/>
          <p:cNvSpPr txBox="1">
            <a:spLocks noRot="1" noChangeArrowheads="1"/>
          </p:cNvSpPr>
          <p:nvPr/>
        </p:nvSpPr>
        <p:spPr>
          <a:xfrm>
            <a:off x="141018" y="1706216"/>
            <a:ext cx="3819072" cy="6857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/>
              <a:t>  </a:t>
            </a:r>
            <a:r>
              <a:rPr lang="zh-CN" altLang="en-US" sz="4300" dirty="0"/>
              <a:t>思考二个问题</a:t>
            </a:r>
          </a:p>
        </p:txBody>
      </p:sp>
      <p:sp>
        <p:nvSpPr>
          <p:cNvPr id="6" name="矩形 5"/>
          <p:cNvSpPr/>
          <p:nvPr/>
        </p:nvSpPr>
        <p:spPr>
          <a:xfrm>
            <a:off x="488092" y="2510302"/>
            <a:ext cx="109526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  <a:defRPr/>
            </a:pP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在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n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个整数中找到第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k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小的元素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D94D636-95E4-442A-842F-9D356E34CD6D}"/>
              </a:ext>
            </a:extLst>
          </p:cNvPr>
          <p:cNvSpPr/>
          <p:nvPr/>
        </p:nvSpPr>
        <p:spPr>
          <a:xfrm>
            <a:off x="488092" y="4195934"/>
            <a:ext cx="6973890" cy="6635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25000"/>
              </a:lnSpc>
              <a:buFont typeface="+mj-lt"/>
              <a:buAutoNum type="arabicPeriod" startAt="2"/>
              <a:defRPr/>
            </a:pP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求两个城市间的最短路径问题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62E0256-116C-415E-A1EA-1102810C18A7}"/>
              </a:ext>
            </a:extLst>
          </p:cNvPr>
          <p:cNvSpPr/>
          <p:nvPr/>
        </p:nvSpPr>
        <p:spPr>
          <a:xfrm>
            <a:off x="1023193" y="3118716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3200" b="1" dirty="0">
                <a:solidFill>
                  <a:srgbClr val="00B0F0"/>
                </a:solidFill>
              </a:rPr>
              <a:t>1</a:t>
            </a:r>
            <a:r>
              <a:rPr lang="zh-CN" altLang="en-US" sz="3200" b="1" dirty="0">
                <a:solidFill>
                  <a:srgbClr val="00B0F0"/>
                </a:solidFill>
              </a:rPr>
              <a:t>，</a:t>
            </a:r>
            <a:r>
              <a:rPr lang="en-US" altLang="zh-CN" sz="3200" b="1" dirty="0">
                <a:solidFill>
                  <a:srgbClr val="00B0F0"/>
                </a:solidFill>
              </a:rPr>
              <a:t>22</a:t>
            </a:r>
            <a:r>
              <a:rPr lang="zh-CN" altLang="en-US" sz="3200" b="1" dirty="0">
                <a:solidFill>
                  <a:srgbClr val="00B0F0"/>
                </a:solidFill>
              </a:rPr>
              <a:t>，</a:t>
            </a:r>
            <a:r>
              <a:rPr lang="en-US" altLang="zh-CN" sz="3200" b="1" dirty="0">
                <a:solidFill>
                  <a:srgbClr val="00B0F0"/>
                </a:solidFill>
              </a:rPr>
              <a:t>8</a:t>
            </a:r>
            <a:r>
              <a:rPr lang="zh-CN" altLang="en-US" sz="3200" b="1" dirty="0">
                <a:solidFill>
                  <a:srgbClr val="00B0F0"/>
                </a:solidFill>
              </a:rPr>
              <a:t>，</a:t>
            </a:r>
            <a:r>
              <a:rPr lang="en-US" altLang="zh-CN" sz="3200" b="1" dirty="0">
                <a:solidFill>
                  <a:srgbClr val="00B0F0"/>
                </a:solidFill>
              </a:rPr>
              <a:t>20</a:t>
            </a:r>
            <a:r>
              <a:rPr lang="zh-CN" altLang="en-US" sz="3200" b="1" dirty="0">
                <a:solidFill>
                  <a:srgbClr val="00B0F0"/>
                </a:solidFill>
              </a:rPr>
              <a:t>，</a:t>
            </a:r>
            <a:r>
              <a:rPr lang="en-US" altLang="zh-CN" sz="3200" b="1" dirty="0">
                <a:solidFill>
                  <a:srgbClr val="00B0F0"/>
                </a:solidFill>
              </a:rPr>
              <a:t>15</a:t>
            </a:r>
            <a:r>
              <a:rPr lang="zh-CN" altLang="en-US" sz="3200" b="1" dirty="0">
                <a:solidFill>
                  <a:srgbClr val="00B0F0"/>
                </a:solidFill>
              </a:rPr>
              <a:t>，</a:t>
            </a:r>
            <a:r>
              <a:rPr lang="en-US" altLang="zh-CN" sz="3200" b="1" dirty="0">
                <a:solidFill>
                  <a:srgbClr val="00B0F0"/>
                </a:solidFill>
              </a:rPr>
              <a:t>6</a:t>
            </a:r>
            <a:r>
              <a:rPr lang="zh-CN" altLang="en-US" sz="3200" b="1" dirty="0">
                <a:solidFill>
                  <a:srgbClr val="00B0F0"/>
                </a:solidFill>
              </a:rPr>
              <a:t>，</a:t>
            </a:r>
            <a:r>
              <a:rPr lang="en-US" altLang="zh-CN" sz="3200" b="1" dirty="0">
                <a:solidFill>
                  <a:srgbClr val="00B0F0"/>
                </a:solidFill>
              </a:rPr>
              <a:t>70</a:t>
            </a:r>
            <a:r>
              <a:rPr lang="zh-CN" altLang="en-US" sz="3200" b="1" dirty="0">
                <a:solidFill>
                  <a:srgbClr val="00B0F0"/>
                </a:solidFill>
              </a:rPr>
              <a:t>，</a:t>
            </a:r>
            <a:r>
              <a:rPr lang="en-US" altLang="zh-CN" sz="3200" b="1" dirty="0">
                <a:solidFill>
                  <a:srgbClr val="00B0F0"/>
                </a:solidFill>
              </a:rPr>
              <a:t>5</a:t>
            </a:r>
          </a:p>
          <a:p>
            <a:pPr>
              <a:defRPr/>
            </a:pPr>
            <a:r>
              <a:rPr lang="en-US" altLang="zh-CN" sz="3200" b="1" dirty="0">
                <a:solidFill>
                  <a:srgbClr val="00B0F0"/>
                </a:solidFill>
              </a:rPr>
              <a:t>  </a:t>
            </a:r>
            <a:r>
              <a:rPr lang="zh-CN" altLang="en-US" sz="3200" b="1" dirty="0">
                <a:solidFill>
                  <a:srgbClr val="00B0F0"/>
                </a:solidFill>
              </a:rPr>
              <a:t>（</a:t>
            </a:r>
            <a:r>
              <a:rPr lang="en-US" altLang="zh-CN" sz="3200" b="1" dirty="0">
                <a:solidFill>
                  <a:srgbClr val="00B0F0"/>
                </a:solidFill>
              </a:rPr>
              <a:t>8</a:t>
            </a:r>
            <a:r>
              <a:rPr lang="zh-CN" altLang="en-US" sz="3200" b="1" dirty="0">
                <a:solidFill>
                  <a:srgbClr val="00B0F0"/>
                </a:solidFill>
              </a:rPr>
              <a:t>个，第</a:t>
            </a:r>
            <a:r>
              <a:rPr lang="en-US" altLang="zh-CN" sz="3200" b="1" dirty="0">
                <a:solidFill>
                  <a:srgbClr val="00B0F0"/>
                </a:solidFill>
              </a:rPr>
              <a:t>3</a:t>
            </a:r>
            <a:r>
              <a:rPr lang="zh-CN" altLang="en-US" sz="3200" b="1" dirty="0">
                <a:solidFill>
                  <a:srgbClr val="00B0F0"/>
                </a:solidFill>
              </a:rPr>
              <a:t>小）</a:t>
            </a:r>
            <a:endParaRPr lang="en-US" altLang="zh-CN" sz="3200" b="1" dirty="0">
              <a:solidFill>
                <a:srgbClr val="00B0F0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79FB2B2-C872-469E-BD93-E7352D6F6E77}"/>
              </a:ext>
            </a:extLst>
          </p:cNvPr>
          <p:cNvSpPr/>
          <p:nvPr/>
        </p:nvSpPr>
        <p:spPr>
          <a:xfrm>
            <a:off x="1023193" y="4991518"/>
            <a:ext cx="6096000" cy="127913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3200" b="1" dirty="0">
                <a:solidFill>
                  <a:srgbClr val="00B0F0"/>
                </a:solidFill>
              </a:rPr>
              <a:t>顶点： 城市</a:t>
            </a:r>
            <a:endParaRPr lang="en-US" altLang="zh-CN" sz="3200" b="1" dirty="0">
              <a:solidFill>
                <a:srgbClr val="00B0F0"/>
              </a:solidFill>
            </a:endParaRPr>
          </a:p>
          <a:p>
            <a:pPr>
              <a:lnSpc>
                <a:spcPct val="125000"/>
              </a:lnSpc>
              <a:defRPr/>
            </a:pPr>
            <a:r>
              <a:rPr lang="en-US" altLang="zh-CN" sz="3200" b="1" dirty="0">
                <a:solidFill>
                  <a:srgbClr val="00B0F0"/>
                </a:solidFill>
              </a:rPr>
              <a:t>    </a:t>
            </a:r>
            <a:r>
              <a:rPr lang="zh-CN" altLang="en-US" sz="3200" b="1" dirty="0">
                <a:solidFill>
                  <a:srgbClr val="00B0F0"/>
                </a:solidFill>
              </a:rPr>
              <a:t>边：公路</a:t>
            </a:r>
          </a:p>
        </p:txBody>
      </p:sp>
    </p:spTree>
    <p:extLst>
      <p:ext uri="{BB962C8B-B14F-4D97-AF65-F5344CB8AC3E}">
        <p14:creationId xmlns:p14="http://schemas.microsoft.com/office/powerpoint/2010/main" val="44847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88092" y="881922"/>
            <a:ext cx="109526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  <a:defRPr/>
            </a:pP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在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n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个整数中找到第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k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小的元素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defRPr/>
            </a:pP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     1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22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个，第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小）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88092" y="2186853"/>
            <a:ext cx="868244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zh-CN" altLang="en-US" sz="3200" dirty="0">
                <a:solidFill>
                  <a:srgbClr val="0070C0"/>
                </a:solidFill>
              </a:rPr>
              <a:t>方法一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：对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N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个整数排序（冒泡法）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994956" y="2744593"/>
            <a:ext cx="56541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22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endParaRPr lang="zh-CN" altLang="en-US" sz="3200" dirty="0"/>
          </a:p>
        </p:txBody>
      </p:sp>
      <p:sp>
        <p:nvSpPr>
          <p:cNvPr id="9" name="下弧形箭头 8"/>
          <p:cNvSpPr/>
          <p:nvPr/>
        </p:nvSpPr>
        <p:spPr>
          <a:xfrm>
            <a:off x="1210902" y="3250374"/>
            <a:ext cx="692332" cy="219464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94956" y="3535264"/>
            <a:ext cx="56541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22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endParaRPr lang="zh-CN" altLang="en-US" sz="3200" dirty="0"/>
          </a:p>
        </p:txBody>
      </p:sp>
      <p:sp>
        <p:nvSpPr>
          <p:cNvPr id="11" name="下弧形箭头 10"/>
          <p:cNvSpPr/>
          <p:nvPr/>
        </p:nvSpPr>
        <p:spPr>
          <a:xfrm>
            <a:off x="1903234" y="4023914"/>
            <a:ext cx="692332" cy="236595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43049" y="4586830"/>
            <a:ext cx="579890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22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4000" dirty="0">
                <a:solidFill>
                  <a:srgbClr val="FF0000"/>
                </a:solidFill>
              </a:rPr>
              <a:t>70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190432" y="2803383"/>
            <a:ext cx="3802541" cy="310854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比较：</a:t>
            </a:r>
            <a:endParaRPr lang="en-US" altLang="zh-CN" sz="2800" b="1" dirty="0"/>
          </a:p>
          <a:p>
            <a:r>
              <a:rPr lang="en-US" altLang="zh-CN" sz="2800" dirty="0"/>
              <a:t>n-1</a:t>
            </a:r>
            <a:r>
              <a:rPr lang="zh-CN" altLang="en-US" sz="2800" dirty="0"/>
              <a:t>次，得最大值</a:t>
            </a:r>
            <a:endParaRPr lang="en-US" altLang="zh-CN" sz="2800" dirty="0"/>
          </a:p>
          <a:p>
            <a:r>
              <a:rPr lang="en-US" altLang="zh-CN" sz="2800" dirty="0"/>
              <a:t>n-2</a:t>
            </a:r>
            <a:r>
              <a:rPr lang="zh-CN" altLang="en-US" sz="2800" dirty="0"/>
              <a:t>次，得次大值</a:t>
            </a:r>
            <a:endParaRPr lang="en-US" altLang="zh-CN" sz="2800" dirty="0"/>
          </a:p>
          <a:p>
            <a:r>
              <a:rPr lang="en-US" altLang="zh-CN" sz="2800" dirty="0"/>
              <a:t>…</a:t>
            </a:r>
          </a:p>
          <a:p>
            <a:r>
              <a:rPr lang="en-US" altLang="zh-CN" sz="2800" dirty="0"/>
              <a:t>1</a:t>
            </a:r>
            <a:r>
              <a:rPr lang="zh-CN" altLang="en-US" sz="2800" dirty="0"/>
              <a:t>次，得倒数</a:t>
            </a:r>
            <a:r>
              <a:rPr lang="en-US" altLang="zh-CN" sz="2800" dirty="0"/>
              <a:t>2</a:t>
            </a:r>
            <a:r>
              <a:rPr lang="zh-CN" altLang="en-US" sz="2800" dirty="0"/>
              <a:t>、</a:t>
            </a:r>
            <a:r>
              <a:rPr lang="en-US" altLang="zh-CN" sz="2800" dirty="0"/>
              <a:t>1</a:t>
            </a:r>
            <a:r>
              <a:rPr lang="zh-CN" altLang="en-US" sz="2800" dirty="0"/>
              <a:t>大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总：</a:t>
            </a:r>
            <a:r>
              <a:rPr lang="en-US" altLang="zh-CN" sz="2800" b="1" dirty="0"/>
              <a:t>n(n-1)/2</a:t>
            </a:r>
            <a:r>
              <a:rPr lang="zh-CN" altLang="en-US" sz="2800" b="1" dirty="0"/>
              <a:t>次比较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106399" y="4282366"/>
            <a:ext cx="1593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……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1026636" y="5273799"/>
            <a:ext cx="602738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4000" dirty="0">
                <a:solidFill>
                  <a:srgbClr val="FF0000"/>
                </a:solidFill>
              </a:rPr>
              <a:t>22</a:t>
            </a:r>
            <a:r>
              <a:rPr lang="zh-CN" altLang="en-US" sz="3600" dirty="0">
                <a:solidFill>
                  <a:srgbClr val="FF0000"/>
                </a:solidFill>
              </a:rPr>
              <a:t>，</a:t>
            </a:r>
            <a:r>
              <a:rPr lang="en-US" altLang="zh-CN" sz="4000" dirty="0">
                <a:solidFill>
                  <a:srgbClr val="FF0000"/>
                </a:solidFill>
              </a:rPr>
              <a:t>70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439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84575" y="870009"/>
            <a:ext cx="109526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  <a:defRPr/>
            </a:pP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在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n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个整数中找到第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k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小的元素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defRPr/>
            </a:pP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     1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22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个，第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小）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84575" y="2331728"/>
            <a:ext cx="868244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zh-CN" altLang="en-US" sz="3200" dirty="0">
                <a:solidFill>
                  <a:srgbClr val="0070C0"/>
                </a:solidFill>
              </a:rPr>
              <a:t>方法二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：用冒泡方法，冒小泡，冒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k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次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891439" y="2889468"/>
            <a:ext cx="56541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22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endParaRPr lang="zh-CN" altLang="en-US" sz="3200" dirty="0"/>
          </a:p>
        </p:txBody>
      </p:sp>
      <p:sp>
        <p:nvSpPr>
          <p:cNvPr id="7" name="下弧形箭头 6"/>
          <p:cNvSpPr/>
          <p:nvPr/>
        </p:nvSpPr>
        <p:spPr>
          <a:xfrm>
            <a:off x="1107385" y="3395249"/>
            <a:ext cx="692332" cy="219464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891439" y="3680139"/>
            <a:ext cx="55579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22,  1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endParaRPr lang="zh-CN" altLang="en-US" sz="3200" dirty="0"/>
          </a:p>
        </p:txBody>
      </p:sp>
      <p:sp>
        <p:nvSpPr>
          <p:cNvPr id="9" name="下弧形箭头 8"/>
          <p:cNvSpPr/>
          <p:nvPr/>
        </p:nvSpPr>
        <p:spPr>
          <a:xfrm>
            <a:off x="1799717" y="4168789"/>
            <a:ext cx="692332" cy="236595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39532" y="4731705"/>
            <a:ext cx="579890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22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4000" dirty="0">
                <a:solidFill>
                  <a:srgbClr val="FF0000"/>
                </a:solidFill>
              </a:rPr>
              <a:t>1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086915" y="2948258"/>
            <a:ext cx="4379316" cy="310854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比较：</a:t>
            </a:r>
            <a:endParaRPr lang="en-US" altLang="zh-CN" sz="2800" b="1" dirty="0"/>
          </a:p>
          <a:p>
            <a:r>
              <a:rPr lang="en-US" altLang="zh-CN" sz="2800" dirty="0"/>
              <a:t>n-1</a:t>
            </a:r>
            <a:r>
              <a:rPr lang="zh-CN" altLang="en-US" sz="2800" dirty="0"/>
              <a:t>次，得最小值</a:t>
            </a:r>
            <a:endParaRPr lang="en-US" altLang="zh-CN" sz="2800" dirty="0"/>
          </a:p>
          <a:p>
            <a:r>
              <a:rPr lang="en-US" altLang="zh-CN" sz="2800" dirty="0"/>
              <a:t>n-2</a:t>
            </a:r>
            <a:r>
              <a:rPr lang="zh-CN" altLang="en-US" sz="2800" dirty="0"/>
              <a:t>次，得次小值</a:t>
            </a:r>
            <a:endParaRPr lang="en-US" altLang="zh-CN" sz="2800" dirty="0"/>
          </a:p>
          <a:p>
            <a:r>
              <a:rPr lang="en-US" altLang="zh-CN" sz="2800" dirty="0"/>
              <a:t>…</a:t>
            </a:r>
          </a:p>
          <a:p>
            <a:r>
              <a:rPr lang="en-US" altLang="zh-CN" sz="2800" dirty="0"/>
              <a:t>n-k</a:t>
            </a:r>
            <a:r>
              <a:rPr lang="zh-CN" altLang="en-US" sz="2800" dirty="0"/>
              <a:t>次，得第</a:t>
            </a:r>
            <a:r>
              <a:rPr lang="en-US" altLang="zh-CN" sz="2800" dirty="0"/>
              <a:t>k</a:t>
            </a:r>
            <a:r>
              <a:rPr lang="zh-CN" altLang="en-US" sz="2800" dirty="0"/>
              <a:t>小值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总：</a:t>
            </a:r>
            <a:r>
              <a:rPr lang="en-US" altLang="zh-CN" sz="2800" b="1" dirty="0"/>
              <a:t>kn-k</a:t>
            </a:r>
            <a:r>
              <a:rPr lang="en-US" altLang="zh-CN" sz="2800" b="1" baseline="30000" dirty="0"/>
              <a:t>2</a:t>
            </a:r>
            <a:r>
              <a:rPr lang="en-US" altLang="zh-CN" sz="2800" b="1" dirty="0"/>
              <a:t>/2-k/2</a:t>
            </a:r>
            <a:r>
              <a:rPr lang="zh-CN" altLang="en-US" sz="2800" b="1" dirty="0"/>
              <a:t>次比较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02882" y="4427241"/>
            <a:ext cx="1593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。。。</a:t>
            </a:r>
          </a:p>
        </p:txBody>
      </p:sp>
      <p:sp>
        <p:nvSpPr>
          <p:cNvPr id="13" name="矩形 12"/>
          <p:cNvSpPr/>
          <p:nvPr/>
        </p:nvSpPr>
        <p:spPr>
          <a:xfrm>
            <a:off x="923119" y="5418674"/>
            <a:ext cx="602738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22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8,   70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rgbClr val="FF0000"/>
                </a:solidFill>
              </a:rPr>
              <a:t>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4000" dirty="0">
                <a:solidFill>
                  <a:srgbClr val="FF0000"/>
                </a:solidFill>
              </a:rPr>
              <a:t>1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56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2488" y="1972108"/>
            <a:ext cx="1048020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zh-CN" altLang="en-US" sz="3200" dirty="0">
                <a:solidFill>
                  <a:srgbClr val="0070C0"/>
                </a:solidFill>
              </a:rPr>
              <a:t>方法三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：先对前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k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个整数排序，后面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n-K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个元素逐个加入。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defRPr/>
            </a:pP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                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（例子：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个中找第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小）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321857" y="3063746"/>
            <a:ext cx="7862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8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22</a:t>
            </a:r>
            <a:r>
              <a:rPr lang="zh-CN" altLang="en-US" sz="3200" b="1" dirty="0">
                <a:solidFill>
                  <a:schemeClr val="tx1">
                    <a:lumMod val="75000"/>
                  </a:schemeClr>
                </a:solidFill>
              </a:rPr>
              <a:t>                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endParaRPr lang="zh-CN" altLang="en-US" sz="3200" dirty="0"/>
          </a:p>
        </p:txBody>
      </p:sp>
      <p:sp>
        <p:nvSpPr>
          <p:cNvPr id="4" name="矩形 3"/>
          <p:cNvSpPr/>
          <p:nvPr/>
        </p:nvSpPr>
        <p:spPr>
          <a:xfrm>
            <a:off x="321857" y="3749603"/>
            <a:ext cx="7862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8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20</a:t>
            </a:r>
            <a:r>
              <a:rPr lang="zh-CN" altLang="en-US" sz="3200" b="1" dirty="0">
                <a:solidFill>
                  <a:schemeClr val="tx1">
                    <a:lumMod val="75000"/>
                  </a:schemeClr>
                </a:solidFill>
              </a:rPr>
              <a:t>                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endParaRPr lang="zh-CN" altLang="en-US" sz="3200" dirty="0"/>
          </a:p>
        </p:txBody>
      </p:sp>
      <p:sp>
        <p:nvSpPr>
          <p:cNvPr id="5" name="矩形 4"/>
          <p:cNvSpPr/>
          <p:nvPr/>
        </p:nvSpPr>
        <p:spPr>
          <a:xfrm>
            <a:off x="321857" y="4322385"/>
            <a:ext cx="7862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8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15</a:t>
            </a:r>
            <a:r>
              <a:rPr lang="zh-CN" altLang="en-US" sz="3200" b="1" dirty="0">
                <a:solidFill>
                  <a:schemeClr val="tx1">
                    <a:lumMod val="75000"/>
                  </a:schemeClr>
                </a:solidFill>
              </a:rPr>
              <a:t>                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endParaRPr lang="zh-CN" altLang="en-US" sz="3200" dirty="0"/>
          </a:p>
        </p:txBody>
      </p:sp>
      <p:sp>
        <p:nvSpPr>
          <p:cNvPr id="6" name="下弧形箭头 5"/>
          <p:cNvSpPr/>
          <p:nvPr/>
        </p:nvSpPr>
        <p:spPr>
          <a:xfrm>
            <a:off x="1994572" y="3527987"/>
            <a:ext cx="1997613" cy="221275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下弧形箭头 6"/>
          <p:cNvSpPr/>
          <p:nvPr/>
        </p:nvSpPr>
        <p:spPr>
          <a:xfrm>
            <a:off x="1935958" y="4210140"/>
            <a:ext cx="1997613" cy="221275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下弧形箭头 7"/>
          <p:cNvSpPr/>
          <p:nvPr/>
        </p:nvSpPr>
        <p:spPr>
          <a:xfrm>
            <a:off x="1975816" y="4806159"/>
            <a:ext cx="1997613" cy="221275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291378" y="4899520"/>
            <a:ext cx="7862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6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8</a:t>
            </a:r>
            <a:r>
              <a:rPr lang="zh-CN" altLang="en-US" sz="3200" b="1" dirty="0">
                <a:solidFill>
                  <a:schemeClr val="tx1">
                    <a:lumMod val="75000"/>
                  </a:schemeClr>
                </a:solidFill>
              </a:rPr>
              <a:t>                  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endParaRPr lang="zh-CN" altLang="en-US" sz="3200" dirty="0"/>
          </a:p>
        </p:txBody>
      </p:sp>
      <p:sp>
        <p:nvSpPr>
          <p:cNvPr id="10" name="文本框 9"/>
          <p:cNvSpPr txBox="1"/>
          <p:nvPr/>
        </p:nvSpPr>
        <p:spPr>
          <a:xfrm>
            <a:off x="475262" y="5693273"/>
            <a:ext cx="32777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……</a:t>
            </a:r>
            <a:endParaRPr lang="zh-CN" altLang="en-US" sz="2000" dirty="0"/>
          </a:p>
        </p:txBody>
      </p:sp>
      <p:sp>
        <p:nvSpPr>
          <p:cNvPr id="11" name="矩形 10"/>
          <p:cNvSpPr/>
          <p:nvPr/>
        </p:nvSpPr>
        <p:spPr>
          <a:xfrm>
            <a:off x="291378" y="6030860"/>
            <a:ext cx="23784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5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6</a:t>
            </a:r>
            <a:endParaRPr lang="zh-CN" altLang="en-US" sz="3200" b="1" dirty="0"/>
          </a:p>
        </p:txBody>
      </p:sp>
      <p:sp>
        <p:nvSpPr>
          <p:cNvPr id="12" name="下弧形箭头 11"/>
          <p:cNvSpPr/>
          <p:nvPr/>
        </p:nvSpPr>
        <p:spPr>
          <a:xfrm>
            <a:off x="1816381" y="5375102"/>
            <a:ext cx="2117190" cy="333123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91378" y="5481679"/>
            <a:ext cx="7862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F0000"/>
                </a:solidFill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6</a:t>
            </a:r>
            <a:r>
              <a:rPr lang="zh-CN" altLang="en-US" sz="3200" b="1" dirty="0">
                <a:solidFill>
                  <a:srgbClr val="FF0000"/>
                </a:solidFill>
              </a:rPr>
              <a:t>，</a:t>
            </a:r>
            <a:r>
              <a:rPr lang="en-US" altLang="zh-CN" sz="3200" b="1" dirty="0">
                <a:solidFill>
                  <a:srgbClr val="FF0000"/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                  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endParaRPr lang="zh-CN" altLang="en-US" sz="3200" dirty="0"/>
          </a:p>
        </p:txBody>
      </p:sp>
      <p:sp>
        <p:nvSpPr>
          <p:cNvPr id="14" name="下弧形箭头 13"/>
          <p:cNvSpPr/>
          <p:nvPr/>
        </p:nvSpPr>
        <p:spPr>
          <a:xfrm>
            <a:off x="1830447" y="5959685"/>
            <a:ext cx="2103124" cy="326534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747565" y="3590617"/>
            <a:ext cx="5153057" cy="310854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比较：</a:t>
            </a:r>
            <a:endParaRPr lang="en-US" altLang="zh-CN" sz="2800" b="1" dirty="0"/>
          </a:p>
          <a:p>
            <a:r>
              <a:rPr lang="en-US" altLang="zh-CN" sz="2800" dirty="0"/>
              <a:t>k(k-1)/2, </a:t>
            </a:r>
            <a:r>
              <a:rPr lang="zh-CN" altLang="en-US" sz="2800" dirty="0"/>
              <a:t>即</a:t>
            </a:r>
            <a:r>
              <a:rPr lang="en-US" altLang="zh-CN" sz="2800" dirty="0"/>
              <a:t>k</a:t>
            </a:r>
            <a:r>
              <a:rPr lang="en-US" altLang="zh-CN" sz="2800" baseline="30000" dirty="0"/>
              <a:t>2</a:t>
            </a:r>
            <a:r>
              <a:rPr lang="en-US" altLang="zh-CN" sz="2800" dirty="0"/>
              <a:t>/2-k/2</a:t>
            </a:r>
            <a:r>
              <a:rPr lang="zh-CN" altLang="en-US" sz="2800" dirty="0"/>
              <a:t>次，可得</a:t>
            </a:r>
            <a:r>
              <a:rPr lang="en-US" altLang="zh-CN" sz="2800" dirty="0"/>
              <a:t>K</a:t>
            </a:r>
            <a:r>
              <a:rPr lang="zh-CN" altLang="en-US" sz="2800" dirty="0"/>
              <a:t>序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>
                <a:solidFill>
                  <a:srgbClr val="7030A0"/>
                </a:solidFill>
              </a:rPr>
              <a:t>加</a:t>
            </a:r>
            <a:r>
              <a:rPr lang="zh-CN" altLang="en-US" sz="2800" dirty="0"/>
              <a:t>第</a:t>
            </a:r>
            <a:r>
              <a:rPr lang="en-US" altLang="zh-CN" sz="2800" dirty="0"/>
              <a:t>1</a:t>
            </a:r>
            <a:r>
              <a:rPr lang="zh-CN" altLang="en-US" sz="2800" dirty="0"/>
              <a:t>个， </a:t>
            </a:r>
            <a:r>
              <a:rPr lang="zh-CN" altLang="en-US" sz="2800" dirty="0">
                <a:highlight>
                  <a:srgbClr val="FFFF00"/>
                </a:highlight>
              </a:rPr>
              <a:t>最差</a:t>
            </a:r>
            <a:r>
              <a:rPr lang="zh-CN" altLang="en-US" sz="2800" dirty="0"/>
              <a:t>比较</a:t>
            </a:r>
            <a:r>
              <a:rPr lang="en-US" altLang="zh-CN" sz="2800" dirty="0"/>
              <a:t>k</a:t>
            </a:r>
            <a:r>
              <a:rPr lang="zh-CN" altLang="en-US" sz="2800" dirty="0"/>
              <a:t>次</a:t>
            </a:r>
            <a:endParaRPr lang="en-US" altLang="zh-CN" sz="2800" dirty="0"/>
          </a:p>
          <a:p>
            <a:r>
              <a:rPr lang="zh-CN" altLang="en-US" sz="2800" dirty="0"/>
              <a:t>一共</a:t>
            </a:r>
            <a:r>
              <a:rPr lang="zh-CN" altLang="en-US" sz="2800" dirty="0">
                <a:solidFill>
                  <a:srgbClr val="7030A0"/>
                </a:solidFill>
              </a:rPr>
              <a:t>加</a:t>
            </a:r>
            <a:r>
              <a:rPr lang="en-US" altLang="zh-CN" sz="2800" dirty="0"/>
              <a:t>n-k</a:t>
            </a:r>
            <a:r>
              <a:rPr lang="zh-CN" altLang="en-US" sz="2800" dirty="0"/>
              <a:t>个，共</a:t>
            </a:r>
            <a:r>
              <a:rPr lang="en-US" altLang="zh-CN" sz="2800" dirty="0"/>
              <a:t>k(n-k)</a:t>
            </a:r>
            <a:r>
              <a:rPr lang="zh-CN" altLang="en-US" sz="2800" dirty="0"/>
              <a:t>次比较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总： </a:t>
            </a:r>
            <a:r>
              <a:rPr lang="en-US" altLang="zh-CN" sz="2800" b="1" dirty="0">
                <a:solidFill>
                  <a:prstClr val="black"/>
                </a:solidFill>
              </a:rPr>
              <a:t>k(n-k)+k</a:t>
            </a:r>
            <a:r>
              <a:rPr lang="en-US" altLang="zh-CN" sz="2800" b="1" baseline="30000" dirty="0">
                <a:solidFill>
                  <a:prstClr val="black"/>
                </a:solidFill>
              </a:rPr>
              <a:t>2</a:t>
            </a:r>
            <a:r>
              <a:rPr lang="en-US" altLang="zh-CN" sz="2800" b="1" dirty="0">
                <a:solidFill>
                  <a:prstClr val="black"/>
                </a:solidFill>
              </a:rPr>
              <a:t>/2=kn-k</a:t>
            </a:r>
            <a:r>
              <a:rPr lang="en-US" altLang="zh-CN" sz="2800" b="1" baseline="30000" dirty="0">
                <a:solidFill>
                  <a:prstClr val="black"/>
                </a:solidFill>
              </a:rPr>
              <a:t>2</a:t>
            </a:r>
            <a:r>
              <a:rPr lang="en-US" altLang="zh-CN" sz="2800" b="1" dirty="0">
                <a:solidFill>
                  <a:prstClr val="black"/>
                </a:solidFill>
              </a:rPr>
              <a:t>/2-k/2</a:t>
            </a:r>
            <a:endParaRPr lang="zh-CN" altLang="en-US" sz="28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A82DE8E-74F8-4CE4-A1AA-7BFDBC57AD7D}"/>
              </a:ext>
            </a:extLst>
          </p:cNvPr>
          <p:cNvSpPr/>
          <p:nvPr/>
        </p:nvSpPr>
        <p:spPr>
          <a:xfrm>
            <a:off x="384575" y="870009"/>
            <a:ext cx="109526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  <a:defRPr/>
            </a:pP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在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n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个整数中找到第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k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小的元素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defRPr/>
            </a:pP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     1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22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20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70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，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5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（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8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个，第</a:t>
            </a:r>
            <a:r>
              <a:rPr lang="en-US" altLang="zh-CN" sz="3200" dirty="0">
                <a:solidFill>
                  <a:schemeClr val="tx1">
                    <a:lumMod val="75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tx1">
                    <a:lumMod val="75000"/>
                  </a:schemeClr>
                </a:solidFill>
              </a:rPr>
              <a:t>小）</a:t>
            </a:r>
            <a:endParaRPr lang="en-US" altLang="zh-CN" sz="3200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2438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896408" y="1441141"/>
                <a:ext cx="7862500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3200" dirty="0"/>
                  <a:t>方法一、</a:t>
                </a:r>
                <a:r>
                  <a:rPr lang="en-US" altLang="zh-CN" sz="3200" dirty="0"/>
                  <a:t>n(n-1)/2</a:t>
                </a:r>
                <a:r>
                  <a:rPr lang="zh-CN" altLang="en-US" sz="3200" dirty="0"/>
                  <a:t>次</a:t>
                </a:r>
                <a:r>
                  <a:rPr lang="en-US" altLang="zh-CN" sz="3200" dirty="0"/>
                  <a:t>,  </a:t>
                </a:r>
                <a14:m>
                  <m:oMath xmlns:m="http://schemas.openxmlformats.org/officeDocument/2006/math">
                    <m:r>
                      <a:rPr lang="en-US" altLang="zh-CN" sz="3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altLang="zh-CN" sz="3200" dirty="0"/>
                  <a:t>5</a:t>
                </a:r>
                <a:r>
                  <a:rPr lang="zh-CN" altLang="en-US" sz="3200" dirty="0"/>
                  <a:t>*</a:t>
                </a:r>
                <a:r>
                  <a:rPr lang="en-US" altLang="zh-CN" sz="3200" dirty="0"/>
                  <a:t>10</a:t>
                </a:r>
                <a:r>
                  <a:rPr lang="en-US" altLang="zh-CN" sz="3200" baseline="30000" dirty="0"/>
                  <a:t>7</a:t>
                </a:r>
              </a:p>
              <a:p>
                <a:r>
                  <a:rPr lang="zh-CN" altLang="en-US" sz="3200" dirty="0"/>
                  <a:t>方法二、</a:t>
                </a:r>
                <a:r>
                  <a:rPr lang="en-US" altLang="zh-CN" sz="3200" dirty="0">
                    <a:solidFill>
                      <a:prstClr val="black"/>
                    </a:solidFill>
                  </a:rPr>
                  <a:t>kn-k</a:t>
                </a:r>
                <a:r>
                  <a:rPr lang="en-US" altLang="zh-CN" sz="3200" baseline="30000" dirty="0">
                    <a:solidFill>
                      <a:prstClr val="black"/>
                    </a:solidFill>
                  </a:rPr>
                  <a:t>2</a:t>
                </a:r>
                <a:r>
                  <a:rPr lang="en-US" altLang="zh-CN" sz="3200" dirty="0">
                    <a:solidFill>
                      <a:prstClr val="black"/>
                    </a:solidFill>
                  </a:rPr>
                  <a:t>/2-k/2</a:t>
                </a:r>
                <a:r>
                  <a:rPr lang="zh-CN" altLang="en-US" sz="3200" dirty="0"/>
                  <a:t>次</a:t>
                </a:r>
                <a:r>
                  <a:rPr lang="en-US" altLang="zh-CN" sz="3200" dirty="0"/>
                  <a:t>,  </a:t>
                </a:r>
                <a14:m>
                  <m:oMath xmlns:m="http://schemas.openxmlformats.org/officeDocument/2006/math">
                    <m:r>
                      <a:rPr lang="en-US" altLang="zh-CN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altLang="zh-CN" sz="3200" dirty="0">
                    <a:solidFill>
                      <a:prstClr val="black"/>
                    </a:solidFill>
                  </a:rPr>
                  <a:t>3*10</a:t>
                </a:r>
                <a:r>
                  <a:rPr lang="en-US" altLang="zh-CN" sz="3200" baseline="30000" dirty="0">
                    <a:solidFill>
                      <a:prstClr val="black"/>
                    </a:solidFill>
                  </a:rPr>
                  <a:t>4</a:t>
                </a:r>
                <a:r>
                  <a:rPr lang="zh-CN" altLang="en-US" sz="3200" dirty="0">
                    <a:solidFill>
                      <a:prstClr val="black"/>
                    </a:solidFill>
                  </a:rPr>
                  <a:t> </a:t>
                </a:r>
                <a:endParaRPr lang="zh-CN" altLang="en-US" sz="3200" dirty="0"/>
              </a:p>
              <a:p>
                <a:r>
                  <a:rPr lang="en-US" altLang="zh-CN" sz="3200" dirty="0"/>
                  <a:t>   </a:t>
                </a:r>
                <a:r>
                  <a:rPr lang="zh-CN" altLang="en-US" sz="3200" dirty="0"/>
                  <a:t>         </a:t>
                </a:r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408" y="1441141"/>
                <a:ext cx="7862500" cy="1569660"/>
              </a:xfrm>
              <a:prstGeom prst="rect">
                <a:avLst/>
              </a:prstGeom>
              <a:blipFill>
                <a:blip r:embed="rId3"/>
                <a:stretch>
                  <a:fillRect l="-1938" t="-503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864258" y="2456325"/>
                <a:ext cx="7862500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3200" dirty="0">
                    <a:solidFill>
                      <a:prstClr val="black"/>
                    </a:solidFill>
                  </a:rPr>
                  <a:t>方法三、</a:t>
                </a:r>
                <a:r>
                  <a:rPr lang="en-US" altLang="zh-CN" sz="3200" dirty="0">
                    <a:solidFill>
                      <a:prstClr val="black"/>
                    </a:solidFill>
                  </a:rPr>
                  <a:t>kn-k</a:t>
                </a:r>
                <a:r>
                  <a:rPr lang="en-US" altLang="zh-CN" sz="3200" baseline="30000" dirty="0">
                    <a:solidFill>
                      <a:prstClr val="black"/>
                    </a:solidFill>
                  </a:rPr>
                  <a:t>2</a:t>
                </a:r>
                <a:r>
                  <a:rPr lang="en-US" altLang="zh-CN" sz="3200" dirty="0">
                    <a:solidFill>
                      <a:prstClr val="black"/>
                    </a:solidFill>
                  </a:rPr>
                  <a:t>/2-k/2</a:t>
                </a:r>
                <a:r>
                  <a:rPr lang="zh-CN" altLang="en-US" sz="3200" dirty="0">
                    <a:solidFill>
                      <a:prstClr val="black"/>
                    </a:solidFill>
                  </a:rPr>
                  <a:t>次，</a:t>
                </a:r>
                <a:r>
                  <a:rPr lang="en-US" altLang="zh-CN" sz="32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 </m:t>
                    </m:r>
                  </m:oMath>
                </a14:m>
                <a:r>
                  <a:rPr lang="en-US" altLang="zh-CN" sz="3200" dirty="0">
                    <a:solidFill>
                      <a:prstClr val="black"/>
                    </a:solidFill>
                  </a:rPr>
                  <a:t>3*10</a:t>
                </a:r>
                <a:r>
                  <a:rPr lang="en-US" altLang="zh-CN" sz="3200" baseline="30000" dirty="0">
                    <a:solidFill>
                      <a:prstClr val="black"/>
                    </a:solidFill>
                  </a:rPr>
                  <a:t>4</a:t>
                </a:r>
                <a:r>
                  <a:rPr lang="zh-CN" altLang="en-US" sz="3200" dirty="0">
                    <a:solidFill>
                      <a:prstClr val="black"/>
                    </a:solidFill>
                  </a:rPr>
                  <a:t> </a:t>
                </a:r>
                <a:endParaRPr lang="zh-CN" altLang="en-US" sz="3200" dirty="0"/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4258" y="2456325"/>
                <a:ext cx="7862500" cy="584775"/>
              </a:xfrm>
              <a:prstGeom prst="rect">
                <a:avLst/>
              </a:prstGeom>
              <a:blipFill>
                <a:blip r:embed="rId4"/>
                <a:stretch>
                  <a:fillRect l="-2016" t="-13542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/>
          <p:cNvSpPr txBox="1"/>
          <p:nvPr/>
        </p:nvSpPr>
        <p:spPr>
          <a:xfrm>
            <a:off x="926888" y="738385"/>
            <a:ext cx="4387780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比较： </a:t>
            </a:r>
            <a:r>
              <a:rPr lang="en-US" altLang="zh-CN" sz="3200" b="1" dirty="0"/>
              <a:t>n=10000,  k=3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96408" y="3230888"/>
            <a:ext cx="106651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根据</a:t>
            </a:r>
            <a:r>
              <a:rPr lang="en-US" altLang="zh-CN" sz="3200" dirty="0"/>
              <a:t>n</a:t>
            </a:r>
            <a:r>
              <a:rPr lang="zh-CN" altLang="en-US" sz="3200" dirty="0"/>
              <a:t>和</a:t>
            </a:r>
            <a:r>
              <a:rPr lang="en-US" altLang="zh-CN" sz="3200" dirty="0"/>
              <a:t>k</a:t>
            </a:r>
            <a:r>
              <a:rPr lang="zh-CN" altLang="en-US" sz="3200" dirty="0"/>
              <a:t>的关系加以区别：</a:t>
            </a:r>
            <a:r>
              <a:rPr lang="en-US" altLang="zh-CN" sz="3200" dirty="0"/>
              <a:t>k&gt;n ?</a:t>
            </a:r>
          </a:p>
          <a:p>
            <a:r>
              <a:rPr lang="en-US" altLang="zh-CN" sz="3200" dirty="0"/>
              <a:t>                                            k=n ?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3B5F593-D6DE-4DBE-A703-1AA3249E6676}"/>
              </a:ext>
            </a:extLst>
          </p:cNvPr>
          <p:cNvSpPr/>
          <p:nvPr/>
        </p:nvSpPr>
        <p:spPr>
          <a:xfrm>
            <a:off x="6848304" y="1900241"/>
            <a:ext cx="51090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/>
              <a:t>解决问题方法效率有高有低</a:t>
            </a:r>
            <a:endParaRPr lang="zh-CN" altLang="en-US" sz="32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4F5DF95-1DB7-45E1-AA02-D2D0492ED07F}"/>
              </a:ext>
            </a:extLst>
          </p:cNvPr>
          <p:cNvSpPr txBox="1"/>
          <p:nvPr/>
        </p:nvSpPr>
        <p:spPr>
          <a:xfrm>
            <a:off x="926888" y="4528193"/>
            <a:ext cx="106651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算法：解决问题的方法和步骤</a:t>
            </a:r>
            <a:endParaRPr lang="en-US" altLang="zh-CN" sz="3200" dirty="0"/>
          </a:p>
          <a:p>
            <a:r>
              <a:rPr lang="zh-CN" altLang="en-US" sz="3200" dirty="0"/>
              <a:t>如何科学、精确度量算法效率，比较高</a:t>
            </a:r>
            <a:r>
              <a:rPr lang="en-US" altLang="zh-CN" sz="3200" dirty="0"/>
              <a:t>/</a:t>
            </a:r>
            <a:r>
              <a:rPr lang="zh-CN" altLang="en-US" sz="3200" dirty="0"/>
              <a:t>低？</a:t>
            </a:r>
            <a:endParaRPr lang="en-US" altLang="zh-CN" sz="3200" dirty="0"/>
          </a:p>
          <a:p>
            <a:r>
              <a:rPr lang="zh-CN" altLang="en-US" sz="3200" dirty="0"/>
              <a:t>按</a:t>
            </a:r>
            <a:r>
              <a:rPr lang="zh-CN" altLang="en-US" sz="3200" dirty="0">
                <a:solidFill>
                  <a:srgbClr val="FF0000"/>
                </a:solidFill>
              </a:rPr>
              <a:t>度量标准</a:t>
            </a:r>
            <a:r>
              <a:rPr lang="zh-CN" altLang="en-US" sz="3200" dirty="0"/>
              <a:t>改进、优化</a:t>
            </a:r>
          </a:p>
        </p:txBody>
      </p:sp>
    </p:spTree>
    <p:extLst>
      <p:ext uri="{BB962C8B-B14F-4D97-AF65-F5344CB8AC3E}">
        <p14:creationId xmlns:p14="http://schemas.microsoft.com/office/powerpoint/2010/main" val="54082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图片 4" descr="\\var\folders\1k\619znpt54lsbrqyfryf4bz9w0000gn\T\com.microsoft.Powerpoint\converted_emf.emf">
            <a:extLst>
              <a:ext uri="{FF2B5EF4-FFF2-40B4-BE49-F238E27FC236}">
                <a16:creationId xmlns:a16="http://schemas.microsoft.com/office/drawing/2014/main" id="{61C0E69D-0FBE-4570-9E7D-5170FC626093}"/>
              </a:ext>
            </a:extLst>
          </p:cNvPr>
          <p:cNvPicPr>
            <a:picLocks noChangeAspect="1" noChangeArrowheads="1"/>
          </p:cNvPicPr>
          <p:nvPr/>
        </p:nvPicPr>
        <p:blipFill>
          <a:blip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0" y="1270000"/>
            <a:ext cx="63500" cy="7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图片 5">
            <a:extLst>
              <a:ext uri="{FF2B5EF4-FFF2-40B4-BE49-F238E27FC236}">
                <a16:creationId xmlns:a16="http://schemas.microsoft.com/office/drawing/2014/main" id="{0A762E2B-B3D9-465C-87E9-2A8C21AA25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" t="7169"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椭圆 8">
            <a:extLst>
              <a:ext uri="{FF2B5EF4-FFF2-40B4-BE49-F238E27FC236}">
                <a16:creationId xmlns:a16="http://schemas.microsoft.com/office/drawing/2014/main" id="{4EEB804A-7BED-4C07-B698-48078FD1F271}"/>
              </a:ext>
            </a:extLst>
          </p:cNvPr>
          <p:cNvSpPr/>
          <p:nvPr/>
        </p:nvSpPr>
        <p:spPr>
          <a:xfrm>
            <a:off x="9309100" y="4684713"/>
            <a:ext cx="192088" cy="1920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4D0E4F1-5C28-4BA3-9AD6-20D2B2AB8CC2}"/>
              </a:ext>
            </a:extLst>
          </p:cNvPr>
          <p:cNvSpPr/>
          <p:nvPr/>
        </p:nvSpPr>
        <p:spPr>
          <a:xfrm>
            <a:off x="8274050" y="2832100"/>
            <a:ext cx="198438" cy="1984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4F588BE6-24DF-47CA-837D-D98230814DDE}"/>
              </a:ext>
            </a:extLst>
          </p:cNvPr>
          <p:cNvSpPr/>
          <p:nvPr/>
        </p:nvSpPr>
        <p:spPr>
          <a:xfrm>
            <a:off x="5718175" y="6278563"/>
            <a:ext cx="196850" cy="1968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70B41F66-D890-4668-8300-609E095CB984}"/>
              </a:ext>
            </a:extLst>
          </p:cNvPr>
          <p:cNvSpPr/>
          <p:nvPr/>
        </p:nvSpPr>
        <p:spPr>
          <a:xfrm>
            <a:off x="5718175" y="3908425"/>
            <a:ext cx="196850" cy="1984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E7C7425-88BB-4310-BE1C-A6F259200764}"/>
              </a:ext>
            </a:extLst>
          </p:cNvPr>
          <p:cNvSpPr/>
          <p:nvPr/>
        </p:nvSpPr>
        <p:spPr>
          <a:xfrm>
            <a:off x="9501188" y="1803400"/>
            <a:ext cx="196850" cy="1984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B2F06609-E0B7-4EF9-B1E2-39B4018C0EF8}"/>
              </a:ext>
            </a:extLst>
          </p:cNvPr>
          <p:cNvSpPr/>
          <p:nvPr/>
        </p:nvSpPr>
        <p:spPr>
          <a:xfrm>
            <a:off x="7964488" y="6570663"/>
            <a:ext cx="196850" cy="1984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C2961C3-B6AA-4CC8-8976-10CE803BC8AE}"/>
              </a:ext>
            </a:extLst>
          </p:cNvPr>
          <p:cNvSpPr/>
          <p:nvPr/>
        </p:nvSpPr>
        <p:spPr>
          <a:xfrm>
            <a:off x="7377113" y="2860675"/>
            <a:ext cx="192087" cy="1905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33B239A-47CF-4647-BCCE-7F1190C290BA}"/>
              </a:ext>
            </a:extLst>
          </p:cNvPr>
          <p:cNvSpPr/>
          <p:nvPr/>
        </p:nvSpPr>
        <p:spPr>
          <a:xfrm>
            <a:off x="6037263" y="5138738"/>
            <a:ext cx="192087" cy="1920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64565FB8-56E4-49B7-A82C-F2A43AD8EAB7}"/>
              </a:ext>
            </a:extLst>
          </p:cNvPr>
          <p:cNvSpPr/>
          <p:nvPr/>
        </p:nvSpPr>
        <p:spPr>
          <a:xfrm>
            <a:off x="3571875" y="1955800"/>
            <a:ext cx="192088" cy="1905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EB1474B8-D3AE-46E6-B6B9-67A9671366AA}"/>
              </a:ext>
            </a:extLst>
          </p:cNvPr>
          <p:cNvSpPr/>
          <p:nvPr/>
        </p:nvSpPr>
        <p:spPr>
          <a:xfrm>
            <a:off x="6973888" y="4200525"/>
            <a:ext cx="192087" cy="192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9" name="爆炸形 1 18">
            <a:extLst>
              <a:ext uri="{FF2B5EF4-FFF2-40B4-BE49-F238E27FC236}">
                <a16:creationId xmlns:a16="http://schemas.microsoft.com/office/drawing/2014/main" id="{A9EBB078-12CF-40BF-9252-A6411B1A85B2}"/>
              </a:ext>
            </a:extLst>
          </p:cNvPr>
          <p:cNvSpPr/>
          <p:nvPr/>
        </p:nvSpPr>
        <p:spPr>
          <a:xfrm>
            <a:off x="8021638" y="4864100"/>
            <a:ext cx="323850" cy="373063"/>
          </a:xfrm>
          <a:prstGeom prst="irregularSeal1">
            <a:avLst/>
          </a:prstGeom>
          <a:solidFill>
            <a:srgbClr val="FF26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29701849"/>
      </p:ext>
    </p:extLst>
  </p:cSld>
  <p:clrMapOvr>
    <a:masterClrMapping/>
  </p:clrMapOvr>
  <p:transition spd="slow" advTm="2076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32" presetID="35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D4A1F9B0-B49F-4188-8ABF-5AEC00FA6B58}"/>
              </a:ext>
            </a:extLst>
          </p:cNvPr>
          <p:cNvSpPr/>
          <p:nvPr/>
        </p:nvSpPr>
        <p:spPr>
          <a:xfrm>
            <a:off x="8281293" y="4416021"/>
            <a:ext cx="360362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6D37AD1-AB88-4B0F-A3DC-B2CDA324F787}"/>
              </a:ext>
            </a:extLst>
          </p:cNvPr>
          <p:cNvSpPr/>
          <p:nvPr/>
        </p:nvSpPr>
        <p:spPr>
          <a:xfrm>
            <a:off x="7143055" y="2580871"/>
            <a:ext cx="358775" cy="3603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AF5FDA5-3545-4459-A911-D29CB37E0F3D}"/>
              </a:ext>
            </a:extLst>
          </p:cNvPr>
          <p:cNvSpPr/>
          <p:nvPr/>
        </p:nvSpPr>
        <p:spPr>
          <a:xfrm>
            <a:off x="4645918" y="5992409"/>
            <a:ext cx="360362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A628A5E-92AC-4714-85C6-3AC88F12327A}"/>
              </a:ext>
            </a:extLst>
          </p:cNvPr>
          <p:cNvSpPr/>
          <p:nvPr/>
        </p:nvSpPr>
        <p:spPr>
          <a:xfrm>
            <a:off x="4645918" y="3519084"/>
            <a:ext cx="360362" cy="3603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CF8CB06-8920-494F-A0ED-AFB996D3B715}"/>
              </a:ext>
            </a:extLst>
          </p:cNvPr>
          <p:cNvSpPr/>
          <p:nvPr/>
        </p:nvSpPr>
        <p:spPr>
          <a:xfrm>
            <a:off x="8467030" y="1522009"/>
            <a:ext cx="360363" cy="36036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8095A4E7-9CED-47FC-94EE-414B8616ED95}"/>
              </a:ext>
            </a:extLst>
          </p:cNvPr>
          <p:cNvSpPr/>
          <p:nvPr/>
        </p:nvSpPr>
        <p:spPr>
          <a:xfrm>
            <a:off x="6930330" y="6324196"/>
            <a:ext cx="360363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E51FA627-C44E-4FD4-B58D-6E7BBDF295DB}"/>
              </a:ext>
            </a:extLst>
          </p:cNvPr>
          <p:cNvSpPr/>
          <p:nvPr/>
        </p:nvSpPr>
        <p:spPr>
          <a:xfrm>
            <a:off x="6249293" y="2472921"/>
            <a:ext cx="358775" cy="3603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6CE4D4EB-0E9E-483B-8D4C-EA03BEF32876}"/>
              </a:ext>
            </a:extLst>
          </p:cNvPr>
          <p:cNvSpPr/>
          <p:nvPr/>
        </p:nvSpPr>
        <p:spPr>
          <a:xfrm>
            <a:off x="5320605" y="4750984"/>
            <a:ext cx="360363" cy="3587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266A386C-16F9-432D-B058-96F7CE9B628D}"/>
              </a:ext>
            </a:extLst>
          </p:cNvPr>
          <p:cNvSpPr/>
          <p:nvPr/>
        </p:nvSpPr>
        <p:spPr>
          <a:xfrm>
            <a:off x="2444055" y="1718859"/>
            <a:ext cx="358775" cy="3603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EA42C4A3-96E4-4BDA-8968-8F162ADFBC25}"/>
              </a:ext>
            </a:extLst>
          </p:cNvPr>
          <p:cNvSpPr/>
          <p:nvPr/>
        </p:nvSpPr>
        <p:spPr>
          <a:xfrm>
            <a:off x="5911155" y="3922309"/>
            <a:ext cx="360363" cy="3603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4" name="爆炸形 1 13">
            <a:extLst>
              <a:ext uri="{FF2B5EF4-FFF2-40B4-BE49-F238E27FC236}">
                <a16:creationId xmlns:a16="http://schemas.microsoft.com/office/drawing/2014/main" id="{96D4E03C-6C47-4990-809D-010B133B0852}"/>
              </a:ext>
            </a:extLst>
          </p:cNvPr>
          <p:cNvSpPr/>
          <p:nvPr/>
        </p:nvSpPr>
        <p:spPr>
          <a:xfrm>
            <a:off x="6866830" y="4571596"/>
            <a:ext cx="539750" cy="539750"/>
          </a:xfrm>
          <a:prstGeom prst="irregularSeal1">
            <a:avLst/>
          </a:prstGeom>
          <a:solidFill>
            <a:srgbClr val="FF26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8414139-EF4D-4B0C-A07C-E07C3416A65A}"/>
              </a:ext>
            </a:extLst>
          </p:cNvPr>
          <p:cNvSpPr/>
          <p:nvPr/>
        </p:nvSpPr>
        <p:spPr>
          <a:xfrm>
            <a:off x="4087118" y="2377671"/>
            <a:ext cx="192087" cy="190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C4608F6D-BD80-4A98-89CE-80FDC00B6A5B}"/>
              </a:ext>
            </a:extLst>
          </p:cNvPr>
          <p:cNvSpPr/>
          <p:nvPr/>
        </p:nvSpPr>
        <p:spPr>
          <a:xfrm>
            <a:off x="8089205" y="2185584"/>
            <a:ext cx="192088" cy="1920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73593B8-C26F-4667-BC57-AD653ED7BF14}"/>
              </a:ext>
            </a:extLst>
          </p:cNvPr>
          <p:cNvSpPr/>
          <p:nvPr/>
        </p:nvSpPr>
        <p:spPr>
          <a:xfrm>
            <a:off x="6896993" y="1993496"/>
            <a:ext cx="192087" cy="192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BD021D3F-D517-433B-BA27-8A251D91F1B8}"/>
              </a:ext>
            </a:extLst>
          </p:cNvPr>
          <p:cNvSpPr/>
          <p:nvPr/>
        </p:nvSpPr>
        <p:spPr>
          <a:xfrm>
            <a:off x="6512818" y="3490509"/>
            <a:ext cx="192087" cy="1920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F4F6D179-447A-4BBF-8B59-F2617C09D301}"/>
              </a:ext>
            </a:extLst>
          </p:cNvPr>
          <p:cNvSpPr/>
          <p:nvPr/>
        </p:nvSpPr>
        <p:spPr>
          <a:xfrm>
            <a:off x="4938018" y="5417734"/>
            <a:ext cx="192087" cy="190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03F2A6BD-67A0-41C8-BC64-84B19F81FBAC}"/>
              </a:ext>
            </a:extLst>
          </p:cNvPr>
          <p:cNvSpPr/>
          <p:nvPr/>
        </p:nvSpPr>
        <p:spPr>
          <a:xfrm>
            <a:off x="6317555" y="4649384"/>
            <a:ext cx="190500" cy="1920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85A8A3F5-64D4-4FE1-B739-92635A206241}"/>
              </a:ext>
            </a:extLst>
          </p:cNvPr>
          <p:cNvSpPr/>
          <p:nvPr/>
        </p:nvSpPr>
        <p:spPr>
          <a:xfrm>
            <a:off x="7714555" y="3519084"/>
            <a:ext cx="192088" cy="1920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E5F2662A-1864-4AAF-862F-DB66C2C70D06}"/>
              </a:ext>
            </a:extLst>
          </p:cNvPr>
          <p:cNvSpPr/>
          <p:nvPr/>
        </p:nvSpPr>
        <p:spPr>
          <a:xfrm>
            <a:off x="3807718" y="4058834"/>
            <a:ext cx="190500" cy="190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cxnSp>
        <p:nvCxnSpPr>
          <p:cNvPr id="71" name="曲线连接符 70">
            <a:extLst>
              <a:ext uri="{FF2B5EF4-FFF2-40B4-BE49-F238E27FC236}">
                <a16:creationId xmlns:a16="http://schemas.microsoft.com/office/drawing/2014/main" id="{79231473-67EF-4162-8849-D148581C75AF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2802830" y="1899834"/>
            <a:ext cx="1381125" cy="657225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曲线连接符 73">
            <a:extLst>
              <a:ext uri="{FF2B5EF4-FFF2-40B4-BE49-F238E27FC236}">
                <a16:creationId xmlns:a16="http://schemas.microsoft.com/office/drawing/2014/main" id="{1704E9C4-EE64-47FD-B5CB-4EC4110BEF8C}"/>
              </a:ext>
            </a:extLst>
          </p:cNvPr>
          <p:cNvCxnSpPr>
            <a:cxnSpLocks/>
            <a:stCxn id="12" idx="4"/>
            <a:endCxn id="44" idx="0"/>
          </p:cNvCxnSpPr>
          <p:nvPr/>
        </p:nvCxnSpPr>
        <p:spPr>
          <a:xfrm rot="16200000" flipH="1">
            <a:off x="2273399" y="2429265"/>
            <a:ext cx="1979613" cy="1279525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曲线连接符 76">
            <a:extLst>
              <a:ext uri="{FF2B5EF4-FFF2-40B4-BE49-F238E27FC236}">
                <a16:creationId xmlns:a16="http://schemas.microsoft.com/office/drawing/2014/main" id="{0599A65C-B45C-4890-BAAA-A7FF7EE1AA8A}"/>
              </a:ext>
            </a:extLst>
          </p:cNvPr>
          <p:cNvCxnSpPr>
            <a:cxnSpLocks/>
            <a:endCxn id="7" idx="0"/>
          </p:cNvCxnSpPr>
          <p:nvPr/>
        </p:nvCxnSpPr>
        <p:spPr>
          <a:xfrm rot="16200000" flipH="1">
            <a:off x="4026792" y="2720572"/>
            <a:ext cx="1046163" cy="550862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曲线连接符 78">
            <a:extLst>
              <a:ext uri="{FF2B5EF4-FFF2-40B4-BE49-F238E27FC236}">
                <a16:creationId xmlns:a16="http://schemas.microsoft.com/office/drawing/2014/main" id="{A7440483-7897-4983-80B2-CCE781048BAE}"/>
              </a:ext>
            </a:extLst>
          </p:cNvPr>
          <p:cNvCxnSpPr>
            <a:cxnSpLocks/>
            <a:stCxn id="44" idx="6"/>
            <a:endCxn id="7" idx="3"/>
          </p:cNvCxnSpPr>
          <p:nvPr/>
        </p:nvCxnSpPr>
        <p:spPr>
          <a:xfrm flipV="1">
            <a:off x="3998218" y="3825471"/>
            <a:ext cx="700087" cy="32861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曲线连接符 81">
            <a:extLst>
              <a:ext uri="{FF2B5EF4-FFF2-40B4-BE49-F238E27FC236}">
                <a16:creationId xmlns:a16="http://schemas.microsoft.com/office/drawing/2014/main" id="{5CC392E4-9399-49A4-99EF-7D94FC32A4CF}"/>
              </a:ext>
            </a:extLst>
          </p:cNvPr>
          <p:cNvCxnSpPr>
            <a:cxnSpLocks/>
            <a:stCxn id="44" idx="5"/>
            <a:endCxn id="11" idx="2"/>
          </p:cNvCxnSpPr>
          <p:nvPr/>
        </p:nvCxnSpPr>
        <p:spPr>
          <a:xfrm rot="16200000" flipH="1">
            <a:off x="4291905" y="3901671"/>
            <a:ext cx="708025" cy="1349375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曲线连接符 84">
            <a:extLst>
              <a:ext uri="{FF2B5EF4-FFF2-40B4-BE49-F238E27FC236}">
                <a16:creationId xmlns:a16="http://schemas.microsoft.com/office/drawing/2014/main" id="{2C7B07C5-4690-4B06-B441-4B646DD0DE7F}"/>
              </a:ext>
            </a:extLst>
          </p:cNvPr>
          <p:cNvCxnSpPr>
            <a:cxnSpLocks/>
            <a:stCxn id="20" idx="7"/>
            <a:endCxn id="11" idx="3"/>
          </p:cNvCxnSpPr>
          <p:nvPr/>
        </p:nvCxnSpPr>
        <p:spPr>
          <a:xfrm rot="5400000" flipH="1" flipV="1">
            <a:off x="5044380" y="5114521"/>
            <a:ext cx="387350" cy="27305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曲线连接符 87">
            <a:extLst>
              <a:ext uri="{FF2B5EF4-FFF2-40B4-BE49-F238E27FC236}">
                <a16:creationId xmlns:a16="http://schemas.microsoft.com/office/drawing/2014/main" id="{18D7597B-088C-4F45-ADD2-41B7DA9FBC4A}"/>
              </a:ext>
            </a:extLst>
          </p:cNvPr>
          <p:cNvCxnSpPr>
            <a:cxnSpLocks/>
            <a:stCxn id="6" idx="0"/>
            <a:endCxn id="20" idx="2"/>
          </p:cNvCxnSpPr>
          <p:nvPr/>
        </p:nvCxnSpPr>
        <p:spPr>
          <a:xfrm rot="5400000" flipH="1" flipV="1">
            <a:off x="4641949" y="5696340"/>
            <a:ext cx="479425" cy="11271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线连接符 90">
            <a:extLst>
              <a:ext uri="{FF2B5EF4-FFF2-40B4-BE49-F238E27FC236}">
                <a16:creationId xmlns:a16="http://schemas.microsoft.com/office/drawing/2014/main" id="{53406D1F-D555-40B1-B641-F19634ABC1DA}"/>
              </a:ext>
            </a:extLst>
          </p:cNvPr>
          <p:cNvCxnSpPr>
            <a:cxnSpLocks/>
            <a:stCxn id="20" idx="6"/>
            <a:endCxn id="14" idx="2"/>
          </p:cNvCxnSpPr>
          <p:nvPr/>
        </p:nvCxnSpPr>
        <p:spPr>
          <a:xfrm flipV="1">
            <a:off x="5130105" y="5111346"/>
            <a:ext cx="1949450" cy="401638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曲线连接符 93">
            <a:extLst>
              <a:ext uri="{FF2B5EF4-FFF2-40B4-BE49-F238E27FC236}">
                <a16:creationId xmlns:a16="http://schemas.microsoft.com/office/drawing/2014/main" id="{A0411F97-1786-44FC-BE12-CCBC4195C09E}"/>
              </a:ext>
            </a:extLst>
          </p:cNvPr>
          <p:cNvCxnSpPr>
            <a:cxnSpLocks/>
            <a:stCxn id="44" idx="5"/>
            <a:endCxn id="20" idx="2"/>
          </p:cNvCxnSpPr>
          <p:nvPr/>
        </p:nvCxnSpPr>
        <p:spPr>
          <a:xfrm rot="16200000" flipH="1">
            <a:off x="3809305" y="4384271"/>
            <a:ext cx="1290638" cy="966788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曲线连接符 96">
            <a:extLst>
              <a:ext uri="{FF2B5EF4-FFF2-40B4-BE49-F238E27FC236}">
                <a16:creationId xmlns:a16="http://schemas.microsoft.com/office/drawing/2014/main" id="{95814652-E679-4FE7-96F0-1953838DB105}"/>
              </a:ext>
            </a:extLst>
          </p:cNvPr>
          <p:cNvCxnSpPr>
            <a:cxnSpLocks/>
            <a:stCxn id="11" idx="6"/>
          </p:cNvCxnSpPr>
          <p:nvPr/>
        </p:nvCxnSpPr>
        <p:spPr>
          <a:xfrm>
            <a:off x="5680968" y="4930371"/>
            <a:ext cx="1362075" cy="58738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曲线连接符 99">
            <a:extLst>
              <a:ext uri="{FF2B5EF4-FFF2-40B4-BE49-F238E27FC236}">
                <a16:creationId xmlns:a16="http://schemas.microsoft.com/office/drawing/2014/main" id="{235C261F-AC47-4DE1-B0FE-9CF69F32DCC7}"/>
              </a:ext>
            </a:extLst>
          </p:cNvPr>
          <p:cNvCxnSpPr>
            <a:cxnSpLocks/>
            <a:stCxn id="10" idx="5"/>
            <a:endCxn id="19" idx="0"/>
          </p:cNvCxnSpPr>
          <p:nvPr/>
        </p:nvCxnSpPr>
        <p:spPr>
          <a:xfrm rot="16200000" flipH="1">
            <a:off x="6227067" y="3109509"/>
            <a:ext cx="709613" cy="52388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曲线连接符 102">
            <a:extLst>
              <a:ext uri="{FF2B5EF4-FFF2-40B4-BE49-F238E27FC236}">
                <a16:creationId xmlns:a16="http://schemas.microsoft.com/office/drawing/2014/main" id="{2306A48F-C0EA-4573-9448-CD01392BF9A6}"/>
              </a:ext>
            </a:extLst>
          </p:cNvPr>
          <p:cNvCxnSpPr>
            <a:cxnSpLocks/>
            <a:stCxn id="14" idx="0"/>
            <a:endCxn id="19" idx="6"/>
          </p:cNvCxnSpPr>
          <p:nvPr/>
        </p:nvCxnSpPr>
        <p:spPr>
          <a:xfrm rot="16200000" flipV="1">
            <a:off x="6474718" y="3815946"/>
            <a:ext cx="985837" cy="52546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线连接符 105">
            <a:extLst>
              <a:ext uri="{FF2B5EF4-FFF2-40B4-BE49-F238E27FC236}">
                <a16:creationId xmlns:a16="http://schemas.microsoft.com/office/drawing/2014/main" id="{EB13AB30-64A8-49FE-BAE1-7EC57C52DE39}"/>
              </a:ext>
            </a:extLst>
          </p:cNvPr>
          <p:cNvCxnSpPr>
            <a:cxnSpLocks/>
            <a:stCxn id="13" idx="7"/>
            <a:endCxn id="19" idx="3"/>
          </p:cNvCxnSpPr>
          <p:nvPr/>
        </p:nvCxnSpPr>
        <p:spPr>
          <a:xfrm rot="5400000" flipH="1" flipV="1">
            <a:off x="6219130" y="3654021"/>
            <a:ext cx="322263" cy="322263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曲线连接符 108">
            <a:extLst>
              <a:ext uri="{FF2B5EF4-FFF2-40B4-BE49-F238E27FC236}">
                <a16:creationId xmlns:a16="http://schemas.microsoft.com/office/drawing/2014/main" id="{95B0C8A7-1B1D-4028-831D-CBB198CB4218}"/>
              </a:ext>
            </a:extLst>
          </p:cNvPr>
          <p:cNvCxnSpPr>
            <a:cxnSpLocks/>
            <a:stCxn id="5" idx="4"/>
            <a:endCxn id="19" idx="6"/>
          </p:cNvCxnSpPr>
          <p:nvPr/>
        </p:nvCxnSpPr>
        <p:spPr>
          <a:xfrm rot="5400000">
            <a:off x="6691411" y="2954728"/>
            <a:ext cx="644525" cy="617538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曲线连接符 111">
            <a:extLst>
              <a:ext uri="{FF2B5EF4-FFF2-40B4-BE49-F238E27FC236}">
                <a16:creationId xmlns:a16="http://schemas.microsoft.com/office/drawing/2014/main" id="{7E4C6FCC-9F6E-43E8-9A33-76BB2FDD10C4}"/>
              </a:ext>
            </a:extLst>
          </p:cNvPr>
          <p:cNvCxnSpPr>
            <a:cxnSpLocks/>
            <a:stCxn id="5" idx="5"/>
            <a:endCxn id="22" idx="1"/>
          </p:cNvCxnSpPr>
          <p:nvPr/>
        </p:nvCxnSpPr>
        <p:spPr>
          <a:xfrm rot="16200000" flipH="1">
            <a:off x="7267674" y="3070615"/>
            <a:ext cx="657225" cy="293687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曲线连接符 114">
            <a:extLst>
              <a:ext uri="{FF2B5EF4-FFF2-40B4-BE49-F238E27FC236}">
                <a16:creationId xmlns:a16="http://schemas.microsoft.com/office/drawing/2014/main" id="{0AC7C551-1372-476D-9769-CDFA36ADD625}"/>
              </a:ext>
            </a:extLst>
          </p:cNvPr>
          <p:cNvCxnSpPr>
            <a:cxnSpLocks/>
            <a:stCxn id="14" idx="3"/>
            <a:endCxn id="22" idx="3"/>
          </p:cNvCxnSpPr>
          <p:nvPr/>
        </p:nvCxnSpPr>
        <p:spPr>
          <a:xfrm flipV="1">
            <a:off x="7406580" y="3682596"/>
            <a:ext cx="336550" cy="1220788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曲线连接符 117">
            <a:extLst>
              <a:ext uri="{FF2B5EF4-FFF2-40B4-BE49-F238E27FC236}">
                <a16:creationId xmlns:a16="http://schemas.microsoft.com/office/drawing/2014/main" id="{36EB2CAD-2D84-465F-89B7-17EDA5626B82}"/>
              </a:ext>
            </a:extLst>
          </p:cNvPr>
          <p:cNvCxnSpPr>
            <a:cxnSpLocks/>
            <a:endCxn id="14" idx="2"/>
          </p:cNvCxnSpPr>
          <p:nvPr/>
        </p:nvCxnSpPr>
        <p:spPr>
          <a:xfrm rot="16200000" flipV="1">
            <a:off x="6428680" y="5762221"/>
            <a:ext cx="1358900" cy="5715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曲线连接符 121">
            <a:extLst>
              <a:ext uri="{FF2B5EF4-FFF2-40B4-BE49-F238E27FC236}">
                <a16:creationId xmlns:a16="http://schemas.microsoft.com/office/drawing/2014/main" id="{FCBC6936-FBAE-4890-B3EF-2028D567A15B}"/>
              </a:ext>
            </a:extLst>
          </p:cNvPr>
          <p:cNvCxnSpPr>
            <a:cxnSpLocks/>
            <a:stCxn id="4" idx="3"/>
            <a:endCxn id="14" idx="3"/>
          </p:cNvCxnSpPr>
          <p:nvPr/>
        </p:nvCxnSpPr>
        <p:spPr>
          <a:xfrm rot="5400000">
            <a:off x="7779642" y="4349347"/>
            <a:ext cx="180975" cy="927100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曲线连接符 124">
            <a:extLst>
              <a:ext uri="{FF2B5EF4-FFF2-40B4-BE49-F238E27FC236}">
                <a16:creationId xmlns:a16="http://schemas.microsoft.com/office/drawing/2014/main" id="{524CDC15-1DF3-499B-B056-4D402248A42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073205" y="4944659"/>
            <a:ext cx="1601788" cy="1223962"/>
          </a:xfrm>
          <a:prstGeom prst="curvedConnector3">
            <a:avLst>
              <a:gd name="adj1" fmla="val 6082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曲线连接符 128">
            <a:extLst>
              <a:ext uri="{FF2B5EF4-FFF2-40B4-BE49-F238E27FC236}">
                <a16:creationId xmlns:a16="http://schemas.microsoft.com/office/drawing/2014/main" id="{6BD0CD46-1103-4715-884B-83E37EDFB771}"/>
              </a:ext>
            </a:extLst>
          </p:cNvPr>
          <p:cNvCxnSpPr>
            <a:cxnSpLocks/>
            <a:stCxn id="18" idx="6"/>
            <a:endCxn id="8" idx="3"/>
          </p:cNvCxnSpPr>
          <p:nvPr/>
        </p:nvCxnSpPr>
        <p:spPr>
          <a:xfrm flipV="1">
            <a:off x="7089080" y="1828396"/>
            <a:ext cx="1430338" cy="260350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曲线连接符 131">
            <a:extLst>
              <a:ext uri="{FF2B5EF4-FFF2-40B4-BE49-F238E27FC236}">
                <a16:creationId xmlns:a16="http://schemas.microsoft.com/office/drawing/2014/main" id="{E9948CE1-4811-4BE1-B5DA-A288A2DB55A9}"/>
              </a:ext>
            </a:extLst>
          </p:cNvPr>
          <p:cNvCxnSpPr>
            <a:cxnSpLocks/>
            <a:stCxn id="17" idx="7"/>
            <a:endCxn id="8" idx="4"/>
          </p:cNvCxnSpPr>
          <p:nvPr/>
        </p:nvCxnSpPr>
        <p:spPr>
          <a:xfrm rot="5400000" flipH="1" flipV="1">
            <a:off x="8283674" y="1851415"/>
            <a:ext cx="331788" cy="39370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曲线连接符 134">
            <a:extLst>
              <a:ext uri="{FF2B5EF4-FFF2-40B4-BE49-F238E27FC236}">
                <a16:creationId xmlns:a16="http://schemas.microsoft.com/office/drawing/2014/main" id="{11191525-4F71-471F-A371-272559C35CA3}"/>
              </a:ext>
            </a:extLst>
          </p:cNvPr>
          <p:cNvCxnSpPr>
            <a:cxnSpLocks/>
            <a:stCxn id="10" idx="7"/>
            <a:endCxn id="18" idx="2"/>
          </p:cNvCxnSpPr>
          <p:nvPr/>
        </p:nvCxnSpPr>
        <p:spPr>
          <a:xfrm rot="5400000" flipH="1" flipV="1">
            <a:off x="6508055" y="2136371"/>
            <a:ext cx="436563" cy="34131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曲线连接符 137">
            <a:extLst>
              <a:ext uri="{FF2B5EF4-FFF2-40B4-BE49-F238E27FC236}">
                <a16:creationId xmlns:a16="http://schemas.microsoft.com/office/drawing/2014/main" id="{1AC2C352-181A-4F7B-AB9D-FDA216A2D7BD}"/>
              </a:ext>
            </a:extLst>
          </p:cNvPr>
          <p:cNvCxnSpPr>
            <a:cxnSpLocks/>
            <a:stCxn id="22" idx="0"/>
            <a:endCxn id="17" idx="3"/>
          </p:cNvCxnSpPr>
          <p:nvPr/>
        </p:nvCxnSpPr>
        <p:spPr>
          <a:xfrm rot="5400000" flipH="1" flipV="1">
            <a:off x="7379593" y="2780896"/>
            <a:ext cx="1169988" cy="306387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曲线连接符 140">
            <a:extLst>
              <a:ext uri="{FF2B5EF4-FFF2-40B4-BE49-F238E27FC236}">
                <a16:creationId xmlns:a16="http://schemas.microsoft.com/office/drawing/2014/main" id="{F248EE58-9153-47CA-BF85-D2A62759514E}"/>
              </a:ext>
            </a:extLst>
          </p:cNvPr>
          <p:cNvCxnSpPr>
            <a:cxnSpLocks/>
            <a:stCxn id="5" idx="6"/>
            <a:endCxn id="17" idx="3"/>
          </p:cNvCxnSpPr>
          <p:nvPr/>
        </p:nvCxnSpPr>
        <p:spPr>
          <a:xfrm flipV="1">
            <a:off x="7501830" y="2349096"/>
            <a:ext cx="615950" cy="411163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曲线连接符 143">
            <a:extLst>
              <a:ext uri="{FF2B5EF4-FFF2-40B4-BE49-F238E27FC236}">
                <a16:creationId xmlns:a16="http://schemas.microsoft.com/office/drawing/2014/main" id="{07787685-0A6E-4C2B-BFE9-DCB5ED45F409}"/>
              </a:ext>
            </a:extLst>
          </p:cNvPr>
          <p:cNvCxnSpPr>
            <a:cxnSpLocks/>
            <a:stCxn id="5" idx="2"/>
            <a:endCxn id="10" idx="6"/>
          </p:cNvCxnSpPr>
          <p:nvPr/>
        </p:nvCxnSpPr>
        <p:spPr>
          <a:xfrm rot="10800000">
            <a:off x="6608068" y="2652309"/>
            <a:ext cx="534987" cy="10795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78" name="文本框 146">
            <a:extLst>
              <a:ext uri="{FF2B5EF4-FFF2-40B4-BE49-F238E27FC236}">
                <a16:creationId xmlns:a16="http://schemas.microsoft.com/office/drawing/2014/main" id="{11C27FF0-B24D-4DC1-B5AC-7F309ABDEB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8468" y="1291821"/>
            <a:ext cx="118586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80000"/>
              <a:buFont typeface="Wingdings" panose="05000000000000000000" pitchFamily="2" charset="2"/>
              <a:buChar char="v"/>
              <a:defRPr kumimoji="1" sz="32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  <a:defRPr kumimoji="1" sz="28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b="0">
                <a:latin typeface="Arial" panose="020B0604020202020204" pitchFamily="34" charset="0"/>
                <a:ea typeface="宋体" panose="02010600030101010101" pitchFamily="2" charset="-122"/>
              </a:rPr>
              <a:t>城市</a:t>
            </a:r>
            <a:r>
              <a:rPr lang="en-US" altLang="zh-CN" sz="2800" b="0"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lang="zh-CN" altLang="en-US" sz="2800" b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8479" name="文本框 147">
            <a:extLst>
              <a:ext uri="{FF2B5EF4-FFF2-40B4-BE49-F238E27FC236}">
                <a16:creationId xmlns:a16="http://schemas.microsoft.com/office/drawing/2014/main" id="{337AAFB5-9EAE-4A34-BD66-E02826264D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7130" y="5047846"/>
            <a:ext cx="1525588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80000"/>
              <a:buFont typeface="Wingdings" panose="05000000000000000000" pitchFamily="2" charset="2"/>
              <a:buChar char="v"/>
              <a:defRPr kumimoji="1" sz="32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90000"/>
              <a:buFont typeface="Wingdings" panose="05000000000000000000" pitchFamily="2" charset="2"/>
              <a:buChar char="Ø"/>
              <a:defRPr kumimoji="1" sz="2800"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  <a:cs typeface="楷体_GB2312" pitchFamily="49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楷体_GB2312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b="0">
                <a:latin typeface="Arial" panose="020B0604020202020204" pitchFamily="34" charset="0"/>
                <a:ea typeface="宋体" panose="02010600030101010101" pitchFamily="2" charset="-122"/>
              </a:rPr>
              <a:t>目的地</a:t>
            </a:r>
          </a:p>
        </p:txBody>
      </p:sp>
      <p:cxnSp>
        <p:nvCxnSpPr>
          <p:cNvPr id="152" name="曲线连接符 151">
            <a:extLst>
              <a:ext uri="{FF2B5EF4-FFF2-40B4-BE49-F238E27FC236}">
                <a16:creationId xmlns:a16="http://schemas.microsoft.com/office/drawing/2014/main" id="{963B8369-95C8-4E4D-973B-0EA68E9F0EF8}"/>
              </a:ext>
            </a:extLst>
          </p:cNvPr>
          <p:cNvCxnSpPr>
            <a:cxnSpLocks/>
            <a:endCxn id="15" idx="6"/>
          </p:cNvCxnSpPr>
          <p:nvPr/>
        </p:nvCxnSpPr>
        <p:spPr>
          <a:xfrm rot="10800000">
            <a:off x="4279205" y="2472921"/>
            <a:ext cx="2001838" cy="17780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曲线连接符 154">
            <a:extLst>
              <a:ext uri="{FF2B5EF4-FFF2-40B4-BE49-F238E27FC236}">
                <a16:creationId xmlns:a16="http://schemas.microsoft.com/office/drawing/2014/main" id="{52ECD063-AE32-4254-8225-62C60A53AC97}"/>
              </a:ext>
            </a:extLst>
          </p:cNvPr>
          <p:cNvCxnSpPr>
            <a:cxnSpLocks/>
            <a:stCxn id="10" idx="3"/>
            <a:endCxn id="13" idx="0"/>
          </p:cNvCxnSpPr>
          <p:nvPr/>
        </p:nvCxnSpPr>
        <p:spPr>
          <a:xfrm rot="5400000">
            <a:off x="5626198" y="3246828"/>
            <a:ext cx="1141413" cy="209550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曲线连接符 158">
            <a:extLst>
              <a:ext uri="{FF2B5EF4-FFF2-40B4-BE49-F238E27FC236}">
                <a16:creationId xmlns:a16="http://schemas.microsoft.com/office/drawing/2014/main" id="{97FE795A-8E57-448D-BDC1-7B1059A17805}"/>
              </a:ext>
            </a:extLst>
          </p:cNvPr>
          <p:cNvCxnSpPr>
            <a:cxnSpLocks/>
            <a:stCxn id="7" idx="5"/>
            <a:endCxn id="21" idx="2"/>
          </p:cNvCxnSpPr>
          <p:nvPr/>
        </p:nvCxnSpPr>
        <p:spPr>
          <a:xfrm rot="16200000" flipH="1">
            <a:off x="5176142" y="3603222"/>
            <a:ext cx="919163" cy="1363662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曲线连接符 161">
            <a:extLst>
              <a:ext uri="{FF2B5EF4-FFF2-40B4-BE49-F238E27FC236}">
                <a16:creationId xmlns:a16="http://schemas.microsoft.com/office/drawing/2014/main" id="{B292DAED-47CD-464D-A7B3-9B123BCA0B79}"/>
              </a:ext>
            </a:extLst>
          </p:cNvPr>
          <p:cNvCxnSpPr>
            <a:cxnSpLocks/>
            <a:stCxn id="14" idx="1"/>
          </p:cNvCxnSpPr>
          <p:nvPr/>
        </p:nvCxnSpPr>
        <p:spPr>
          <a:xfrm rot="10800000">
            <a:off x="6509643" y="4765271"/>
            <a:ext cx="357187" cy="20638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曲线连接符 164">
            <a:extLst>
              <a:ext uri="{FF2B5EF4-FFF2-40B4-BE49-F238E27FC236}">
                <a16:creationId xmlns:a16="http://schemas.microsoft.com/office/drawing/2014/main" id="{A817C0B3-B3A9-4A22-8308-C2C233E7DCD9}"/>
              </a:ext>
            </a:extLst>
          </p:cNvPr>
          <p:cNvCxnSpPr>
            <a:cxnSpLocks/>
            <a:stCxn id="13" idx="6"/>
          </p:cNvCxnSpPr>
          <p:nvPr/>
        </p:nvCxnSpPr>
        <p:spPr>
          <a:xfrm>
            <a:off x="6271518" y="4103284"/>
            <a:ext cx="595312" cy="682625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06263"/>
      </p:ext>
    </p:extLst>
  </p:cSld>
  <p:clrMapOvr>
    <a:masterClrMapping/>
  </p:clrMapOvr>
  <p:transition spd="slow" advTm="8178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1.5|1.5"/>
</p:tagLst>
</file>

<file path=ppt/theme/theme1.xml><?xml version="1.0" encoding="utf-8"?>
<a:theme xmlns:a="http://schemas.openxmlformats.org/drawingml/2006/main" name="2016-VI主题-蓝">
  <a:themeElements>
    <a:clrScheme name="VI蓝色版">
      <a:dk1>
        <a:srgbClr val="000000"/>
      </a:dk1>
      <a:lt1>
        <a:srgbClr val="FFFFFF"/>
      </a:lt1>
      <a:dk2>
        <a:srgbClr val="BD9F68"/>
      </a:dk2>
      <a:lt2>
        <a:srgbClr val="B5B5B6"/>
      </a:lt2>
      <a:accent1>
        <a:srgbClr val="004098"/>
      </a:accent1>
      <a:accent2>
        <a:srgbClr val="0086D1"/>
      </a:accent2>
      <a:accent3>
        <a:srgbClr val="338D27"/>
      </a:accent3>
      <a:accent4>
        <a:srgbClr val="00514E"/>
      </a:accent4>
      <a:accent5>
        <a:srgbClr val="FDD000"/>
      </a:accent5>
      <a:accent6>
        <a:srgbClr val="F08300"/>
      </a:accent6>
      <a:hlink>
        <a:srgbClr val="B5B5B6"/>
      </a:hlink>
      <a:folHlink>
        <a:srgbClr val="BD9F68"/>
      </a:folHlink>
    </a:clrScheme>
    <a:fontScheme name="自定义 7">
      <a:majorFont>
        <a:latin typeface="等线"/>
        <a:ea typeface="等线"/>
        <a:cs typeface=""/>
      </a:majorFont>
      <a:minorFont>
        <a:latin typeface="等线 Light"/>
        <a:ea typeface="等线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2016-VI主题-蓝" id="{1B918C6D-2D61-4306-88BA-3CA31BAAF13F}" vid="{A734D909-B61D-48C4-8B37-4CE49734400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2016-VI主题-蓝</Template>
  <TotalTime>7096</TotalTime>
  <Words>1322</Words>
  <Application>Microsoft Office PowerPoint</Application>
  <PresentationFormat>宽屏</PresentationFormat>
  <Paragraphs>188</Paragraphs>
  <Slides>25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8" baseType="lpstr">
      <vt:lpstr>等线</vt:lpstr>
      <vt:lpstr>等线 Light</vt:lpstr>
      <vt:lpstr>华文楷体</vt:lpstr>
      <vt:lpstr>楷体_GB2312</vt:lpstr>
      <vt:lpstr>宋体</vt:lpstr>
      <vt:lpstr>微软雅黑</vt:lpstr>
      <vt:lpstr>Arial</vt:lpstr>
      <vt:lpstr>Calibri</vt:lpstr>
      <vt:lpstr>Cambria Math</vt:lpstr>
      <vt:lpstr>Consolas</vt:lpstr>
      <vt:lpstr>Times New Roman</vt:lpstr>
      <vt:lpstr>Wingdings</vt:lpstr>
      <vt:lpstr>2016-VI主题-蓝</vt:lpstr>
      <vt:lpstr>引  言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新冠病毒在我国传播路线图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与《程序设计原理与方法》关系</vt:lpstr>
      <vt:lpstr>CS1604-Collections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沈小丹</dc:creator>
  <cp:lastModifiedBy>jie meng</cp:lastModifiedBy>
  <cp:revision>473</cp:revision>
  <dcterms:created xsi:type="dcterms:W3CDTF">2016-04-20T02:59:17Z</dcterms:created>
  <dcterms:modified xsi:type="dcterms:W3CDTF">2024-09-18T02:21:58Z</dcterms:modified>
</cp:coreProperties>
</file>